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7" r:id="rId3"/>
    <p:sldId id="261" r:id="rId4"/>
    <p:sldId id="262" r:id="rId5"/>
    <p:sldId id="263" r:id="rId6"/>
    <p:sldId id="259"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11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solidFill>
                <a:schemeClr val="tx1"/>
              </a:solidFill>
            </a:ln>
          </c:spPr>
          <c:explosion val="49"/>
          <c:dPt>
            <c:idx val="2"/>
            <c:bubble3D val="0"/>
            <c:spPr>
              <a:solidFill>
                <a:srgbClr val="FF0000"/>
              </a:solidFill>
              <a:ln>
                <a:solidFill>
                  <a:schemeClr val="tx1"/>
                </a:solidFill>
              </a:ln>
              <a:effectLst>
                <a:outerShdw blurRad="50800" dist="50800" dir="5400000" algn="ctr" rotWithShape="0">
                  <a:srgbClr val="FF0000"/>
                </a:outerShdw>
              </a:effectLst>
            </c:spPr>
          </c:dPt>
          <c:dPt>
            <c:idx val="5"/>
            <c:bubble3D val="0"/>
            <c:spPr>
              <a:ln>
                <a:solidFill>
                  <a:srgbClr val="FFFF00"/>
                </a:solidFill>
              </a:ln>
              <a:effectLst>
                <a:glow rad="127000">
                  <a:srgbClr val="FFFF00"/>
                </a:glow>
                <a:outerShdw blurRad="50800" dist="50800" sx="1000" sy="1000" algn="ctr" rotWithShape="0">
                  <a:srgbClr val="000000"/>
                </a:outerShdw>
              </a:effectLst>
            </c:spPr>
          </c:dPt>
          <c:cat>
            <c:strRef>
              <c:f>Sheet1!$A$2:$A$7</c:f>
              <c:strCache>
                <c:ptCount val="6"/>
                <c:pt idx="0">
                  <c:v>Volunteer Ambulance Billing 23%</c:v>
                </c:pt>
                <c:pt idx="1">
                  <c:v>Volunteer Commission General Fund 13.4%</c:v>
                </c:pt>
                <c:pt idx="2">
                  <c:v>Volunteer Deficit 6%</c:v>
                </c:pt>
                <c:pt idx="3">
                  <c:v>WV State Funding 7%</c:v>
                </c:pt>
                <c:pt idx="4">
                  <c:v>JCESA Commission General Fund 33.4%</c:v>
                </c:pt>
                <c:pt idx="5">
                  <c:v>JCESA Ambulance Fee 17%</c:v>
                </c:pt>
              </c:strCache>
            </c:strRef>
          </c:cat>
          <c:val>
            <c:numRef>
              <c:f>Sheet1!$B$2:$B$7</c:f>
              <c:numCache>
                <c:formatCode>0.00%</c:formatCode>
                <c:ptCount val="6"/>
                <c:pt idx="0" formatCode="0%">
                  <c:v>0.23</c:v>
                </c:pt>
                <c:pt idx="1">
                  <c:v>0.13400000000000001</c:v>
                </c:pt>
                <c:pt idx="2" formatCode="0%">
                  <c:v>5.6000000000000001E-2</c:v>
                </c:pt>
                <c:pt idx="3" formatCode="0%">
                  <c:v>7.0000000000000007E-2</c:v>
                </c:pt>
                <c:pt idx="4">
                  <c:v>0.33400000000000002</c:v>
                </c:pt>
                <c:pt idx="5" formatCode="0%">
                  <c:v>0.17</c:v>
                </c:pt>
              </c:numCache>
            </c:numRef>
          </c:val>
        </c:ser>
        <c:ser>
          <c:idx val="1"/>
          <c:order val="1"/>
          <c:tx>
            <c:strRef>
              <c:f>Sheet1!$C$1</c:f>
              <c:strCache>
                <c:ptCount val="1"/>
                <c:pt idx="0">
                  <c:v>Column1</c:v>
                </c:pt>
              </c:strCache>
            </c:strRef>
          </c:tx>
          <c:cat>
            <c:strRef>
              <c:f>Sheet1!$A$2:$A$7</c:f>
              <c:strCache>
                <c:ptCount val="6"/>
                <c:pt idx="0">
                  <c:v>Volunteer Ambulance Billing 23%</c:v>
                </c:pt>
                <c:pt idx="1">
                  <c:v>Volunteer Commission General Fund 13.4%</c:v>
                </c:pt>
                <c:pt idx="2">
                  <c:v>Volunteer Deficit 6%</c:v>
                </c:pt>
                <c:pt idx="3">
                  <c:v>WV State Funding 7%</c:v>
                </c:pt>
                <c:pt idx="4">
                  <c:v>JCESA Commission General Fund 33.4%</c:v>
                </c:pt>
                <c:pt idx="5">
                  <c:v>JCESA Ambulance Fee 17%</c:v>
                </c:pt>
              </c:strCache>
            </c:strRef>
          </c:cat>
          <c:val>
            <c:numRef>
              <c:f>Sheet1!$C$2:$C$7</c:f>
              <c:numCache>
                <c:formatCode>General</c:formatCode>
                <c:ptCount val="6"/>
              </c:numCache>
            </c:numRef>
          </c:val>
        </c:ser>
        <c:dLbls>
          <c:showLegendKey val="0"/>
          <c:showVal val="0"/>
          <c:showCatName val="0"/>
          <c:showSerName val="0"/>
          <c:showPercent val="0"/>
          <c:showBubbleSize val="0"/>
          <c:showLeaderLines val="1"/>
        </c:dLbls>
        <c:firstSliceAng val="0"/>
      </c:pieChart>
    </c:plotArea>
    <c:legend>
      <c:legendPos val="t"/>
      <c:legendEntry>
        <c:idx val="0"/>
        <c:txPr>
          <a:bodyPr/>
          <a:lstStyle/>
          <a:p>
            <a:pPr>
              <a:defRPr sz="1400"/>
            </a:pPr>
            <a:endParaRPr lang="en-US"/>
          </a:p>
        </c:txPr>
      </c:legendEntry>
      <c:legendEntry>
        <c:idx val="1"/>
        <c:txPr>
          <a:bodyPr/>
          <a:lstStyle/>
          <a:p>
            <a:pPr>
              <a:defRPr sz="1400"/>
            </a:pPr>
            <a:endParaRPr lang="en-US"/>
          </a:p>
        </c:txPr>
      </c:legendEntry>
      <c:legendEntry>
        <c:idx val="2"/>
        <c:txPr>
          <a:bodyPr/>
          <a:lstStyle/>
          <a:p>
            <a:pPr>
              <a:defRPr sz="1400"/>
            </a:pPr>
            <a:endParaRPr lang="en-US"/>
          </a:p>
        </c:txPr>
      </c:legendEntry>
      <c:legendEntry>
        <c:idx val="3"/>
        <c:txPr>
          <a:bodyPr/>
          <a:lstStyle/>
          <a:p>
            <a:pPr>
              <a:defRPr sz="1400"/>
            </a:pPr>
            <a:endParaRPr lang="en-US"/>
          </a:p>
        </c:txPr>
      </c:legendEntry>
      <c:legendEntry>
        <c:idx val="4"/>
        <c:txPr>
          <a:bodyPr/>
          <a:lstStyle/>
          <a:p>
            <a:pPr>
              <a:defRPr sz="1400">
                <a:solidFill>
                  <a:schemeClr val="tx1"/>
                </a:solidFill>
              </a:defRPr>
            </a:pPr>
            <a:endParaRPr lang="en-US"/>
          </a:p>
        </c:txPr>
      </c:legendEntry>
      <c:legendEntry>
        <c:idx val="5"/>
        <c:txPr>
          <a:bodyPr/>
          <a:lstStyle/>
          <a:p>
            <a:pPr>
              <a:defRPr sz="2000" b="1">
                <a:solidFill>
                  <a:schemeClr val="tx1"/>
                </a:solidFill>
              </a:defRPr>
            </a:pPr>
            <a:endParaRPr lang="en-US"/>
          </a:p>
        </c:txPr>
      </c:legendEntry>
      <c:layout>
        <c:manualLayout>
          <c:xMode val="edge"/>
          <c:yMode val="edge"/>
          <c:x val="0"/>
          <c:y val="4.0478380864765406E-2"/>
          <c:w val="0.56063306348532338"/>
          <c:h val="0.6651333946642134"/>
        </c:manualLayout>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9A5731-D55E-4542-8276-2ABC93DAA695}" type="datetimeFigureOut">
              <a:rPr lang="en-US" smtClean="0"/>
              <a:t>1/3/2017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D24C77-1A19-43A7-91B7-A2A335D3B694}" type="slidenum">
              <a:rPr lang="en-US" smtClean="0"/>
              <a:t>‹#›</a:t>
            </a:fld>
            <a:endParaRPr lang="en-US" dirty="0"/>
          </a:p>
        </p:txBody>
      </p:sp>
    </p:spTree>
    <p:extLst>
      <p:ext uri="{BB962C8B-B14F-4D97-AF65-F5344CB8AC3E}">
        <p14:creationId xmlns:p14="http://schemas.microsoft.com/office/powerpoint/2010/main" val="925718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D24C77-1A19-43A7-91B7-A2A335D3B694}" type="slidenum">
              <a:rPr lang="en-US" smtClean="0"/>
              <a:t>1</a:t>
            </a:fld>
            <a:endParaRPr lang="en-US" dirty="0"/>
          </a:p>
        </p:txBody>
      </p:sp>
    </p:spTree>
    <p:extLst>
      <p:ext uri="{BB962C8B-B14F-4D97-AF65-F5344CB8AC3E}">
        <p14:creationId xmlns:p14="http://schemas.microsoft.com/office/powerpoint/2010/main" val="243674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D24C77-1A19-43A7-91B7-A2A335D3B694}" type="slidenum">
              <a:rPr lang="en-US" smtClean="0"/>
              <a:t>8</a:t>
            </a:fld>
            <a:endParaRPr lang="en-US" dirty="0"/>
          </a:p>
        </p:txBody>
      </p:sp>
    </p:spTree>
    <p:extLst>
      <p:ext uri="{BB962C8B-B14F-4D97-AF65-F5344CB8AC3E}">
        <p14:creationId xmlns:p14="http://schemas.microsoft.com/office/powerpoint/2010/main" val="802154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59DE6EB8-52AB-45EA-A660-3E1EBFA7298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DE6EB8-52AB-45EA-A660-3E1EBFA7298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DE6EB8-52AB-45EA-A660-3E1EBFA7298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AB0777-4C60-462E-A92C-CDAFD498799C}" type="datetimeFigureOut">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59DE6EB8-52AB-45EA-A660-3E1EBFA72987}"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AB0777-4C60-462E-A92C-CDAFD498799C}" type="datetimeFigureOut">
              <a:rPr lang="en-US" smtClean="0"/>
              <a:t>1/3/2017</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DE6EB8-52AB-45EA-A660-3E1EBFA72987}"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dpouget@jcesa.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dirty="0" smtClean="0"/>
              <a:t>Did you know how your Fire and EMS service is funded?</a:t>
            </a:r>
            <a:endParaRPr lang="en-US" dirty="0"/>
          </a:p>
        </p:txBody>
      </p:sp>
      <p:sp>
        <p:nvSpPr>
          <p:cNvPr id="3" name="Subtitle 2"/>
          <p:cNvSpPr>
            <a:spLocks noGrp="1"/>
          </p:cNvSpPr>
          <p:nvPr>
            <p:ph type="subTitle" idx="1"/>
          </p:nvPr>
        </p:nvSpPr>
        <p:spPr/>
        <p:txBody>
          <a:bodyPr>
            <a:normAutofit fontScale="92500" lnSpcReduction="10000"/>
          </a:bodyPr>
          <a:lstStyle/>
          <a:p>
            <a:pPr algn="l"/>
            <a:r>
              <a:rPr lang="en-US" sz="1600" dirty="0" smtClean="0"/>
              <a:t>Jefferson County has dedicated Volunteers that work hard to keep the costs for Fire and EMS Service down. They hold Bingo games, have pancake breakfasts, sell Christmas trees and much more. Oh, and they answer emergency calls! They have the same financial struggles we all do, but they give selflessly to their Community. The Jefferson County Emergency Services Agency provides supplemental staffing as to allow them to work, go to school and spend some family time. While our Volunteers are working, JCESA needs to increase staffing during the busiest times of the day. JCESA needs to provide “Peak Time” core staffing to ensure we provide service to the Community and preserve our valuable Volunteers! Let’s not burn them out!</a:t>
            </a:r>
            <a:endParaRPr lang="en-US" sz="1600" dirty="0"/>
          </a:p>
        </p:txBody>
      </p:sp>
    </p:spTree>
    <p:extLst>
      <p:ext uri="{BB962C8B-B14F-4D97-AF65-F5344CB8AC3E}">
        <p14:creationId xmlns:p14="http://schemas.microsoft.com/office/powerpoint/2010/main" val="3499207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
            </a:r>
            <a:br>
              <a:rPr lang="en-US" dirty="0" smtClean="0"/>
            </a:br>
            <a:r>
              <a:rPr lang="en-US" sz="1800" b="1" dirty="0" smtClean="0">
                <a:solidFill>
                  <a:schemeClr val="tx1"/>
                </a:solidFill>
              </a:rPr>
              <a:t>Did you know that the total cost of Fire and EMS service in Jefferson County WV is $4,422,843.00 without an overall Capital Improvement Plan? Donations and fund drives are not included in this figure because these methods have not proven to be a consistent source of revenue. The County funds a total of 46.8% of the EMS and Fire budget.</a:t>
            </a:r>
            <a:endParaRPr lang="en-US" sz="1800" b="1" dirty="0">
              <a:solidFill>
                <a:schemeClr val="tx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54574905"/>
              </p:ext>
            </p:extLst>
          </p:nvPr>
        </p:nvGraphicFramePr>
        <p:xfrm>
          <a:off x="871538" y="1828800"/>
          <a:ext cx="7408862" cy="42973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0726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b="1" i="1" dirty="0" smtClean="0">
                <a:solidFill>
                  <a:schemeClr val="tx1"/>
                </a:solidFill>
              </a:rPr>
              <a:t>Did you know the expense for Fire and EMS Capital items is significant? If you had to replace the front line fleet in Jefferson County Tomorrow, the cost would be catastrophic. The Volunteers own the Fire Stations (which they have worked hard to pay for).</a:t>
            </a:r>
            <a:endParaRPr lang="en-US" sz="1800" b="1" i="1" dirty="0">
              <a:solidFill>
                <a:schemeClr val="tx1"/>
              </a:solidFill>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sz="2100" b="1" dirty="0"/>
              <a:t>Apparatus:   $350,000 per Ambulance;  $1,000,000 Fire Truck; $600,000 </a:t>
            </a:r>
          </a:p>
          <a:p>
            <a:pPr marL="0" indent="0">
              <a:buNone/>
            </a:pPr>
            <a:r>
              <a:rPr lang="en-US" sz="2100" b="1" dirty="0"/>
              <a:t>    per Engine; $800,000 per tanker. </a:t>
            </a:r>
          </a:p>
          <a:p>
            <a:pPr marL="0" indent="0">
              <a:buNone/>
            </a:pPr>
            <a:r>
              <a:rPr lang="en-US" sz="2100" b="1" dirty="0"/>
              <a:t> - Approximate cost of new front line fleet less brush tankers = </a:t>
            </a:r>
            <a:r>
              <a:rPr lang="en-US" sz="2100" b="1" dirty="0">
                <a:solidFill>
                  <a:srgbClr val="FF0000"/>
                </a:solidFill>
              </a:rPr>
              <a:t>$14,250,000</a:t>
            </a:r>
            <a:r>
              <a:rPr lang="en-US" sz="2100" b="1" dirty="0"/>
              <a:t>.</a:t>
            </a:r>
          </a:p>
          <a:p>
            <a:pPr marL="0" indent="0">
              <a:buNone/>
            </a:pPr>
            <a:r>
              <a:rPr lang="en-US" sz="2100" b="1" dirty="0"/>
              <a:t>   This includes 7 new ambulances, 7 new engines, 7 new tankers, 2 new fire trucks. </a:t>
            </a:r>
          </a:p>
          <a:p>
            <a:pPr marL="0" indent="0">
              <a:buNone/>
            </a:pPr>
            <a:r>
              <a:rPr lang="en-US" sz="2100" b="1" dirty="0"/>
              <a:t> - </a:t>
            </a:r>
            <a:r>
              <a:rPr lang="en-US" b="1" dirty="0">
                <a:solidFill>
                  <a:srgbClr val="FF0000"/>
                </a:solidFill>
              </a:rPr>
              <a:t>Replacement standards anywhere between 7 to 15 years (many of our front line units exceed the NFPA 1901 standard).</a:t>
            </a:r>
          </a:p>
          <a:p>
            <a:pPr marL="0" indent="0">
              <a:buNone/>
            </a:pPr>
            <a:r>
              <a:rPr lang="en-US" sz="2100" b="1" dirty="0"/>
              <a:t>			ADDITIONAL CAPITAL</a:t>
            </a:r>
          </a:p>
          <a:p>
            <a:r>
              <a:rPr lang="en-US" sz="2100" dirty="0" smtClean="0"/>
              <a:t>Personal Protective Equipment (fire fighting gear): $</a:t>
            </a:r>
            <a:r>
              <a:rPr lang="en-US" sz="2100" dirty="0"/>
              <a:t>2,500 per one set (each member should have one set. Many jurisdictions have two sets). 80 members = </a:t>
            </a:r>
            <a:r>
              <a:rPr lang="en-US" sz="2100" b="1" dirty="0">
                <a:solidFill>
                  <a:srgbClr val="FF0000"/>
                </a:solidFill>
              </a:rPr>
              <a:t>$200,000.00 </a:t>
            </a:r>
          </a:p>
          <a:p>
            <a:r>
              <a:rPr lang="en-US" sz="2100" dirty="0" smtClean="0"/>
              <a:t>Self Contained Breathing Apparatus (air tanks):$</a:t>
            </a:r>
            <a:r>
              <a:rPr lang="en-US" sz="2100" dirty="0"/>
              <a:t>5,000 per one SCBA (quantity needed is based on riding positions) </a:t>
            </a:r>
            <a:r>
              <a:rPr lang="en-US" sz="2100" b="1" dirty="0"/>
              <a:t>7 engines (28); 2 trucks (12); 7 ambulances (14). Total SCBA = </a:t>
            </a:r>
            <a:r>
              <a:rPr lang="en-US" sz="2100" b="1" dirty="0">
                <a:solidFill>
                  <a:srgbClr val="FF0000"/>
                </a:solidFill>
              </a:rPr>
              <a:t>245,000.00</a:t>
            </a:r>
          </a:p>
          <a:p>
            <a:endParaRPr lang="en-US" dirty="0"/>
          </a:p>
        </p:txBody>
      </p:sp>
    </p:spTree>
    <p:extLst>
      <p:ext uri="{BB962C8B-B14F-4D97-AF65-F5344CB8AC3E}">
        <p14:creationId xmlns:p14="http://schemas.microsoft.com/office/powerpoint/2010/main" val="10831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DID YOU KNOW HOW MANY Fire </a:t>
            </a:r>
            <a:r>
              <a:rPr lang="en-US" sz="3200" dirty="0"/>
              <a:t>and EMS </a:t>
            </a:r>
            <a:r>
              <a:rPr lang="en-US" sz="3200" dirty="0" smtClean="0"/>
              <a:t>incidents have occurred in Jefferson County for 2016</a:t>
            </a:r>
            <a:endParaRPr lang="en-US" sz="3200" dirty="0"/>
          </a:p>
        </p:txBody>
      </p:sp>
      <p:sp>
        <p:nvSpPr>
          <p:cNvPr id="3" name="Content Placeholder 2"/>
          <p:cNvSpPr>
            <a:spLocks noGrp="1"/>
          </p:cNvSpPr>
          <p:nvPr>
            <p:ph idx="1"/>
          </p:nvPr>
        </p:nvSpPr>
        <p:spPr/>
        <p:txBody>
          <a:bodyPr/>
          <a:lstStyle/>
          <a:p>
            <a:r>
              <a:rPr lang="en-US" dirty="0"/>
              <a:t>2016 is shaping up to be at least a </a:t>
            </a:r>
            <a:r>
              <a:rPr lang="en-US" b="1" dirty="0"/>
              <a:t>5.5% increase </a:t>
            </a:r>
            <a:r>
              <a:rPr lang="en-US" dirty="0"/>
              <a:t>in call volume (average over the last 11 month period is 527 calls. End of November 5,801. </a:t>
            </a:r>
            <a:r>
              <a:rPr lang="en-US" b="1" dirty="0" smtClean="0"/>
              <a:t>5801+527=6,328. This places a greater demand on service needs!</a:t>
            </a:r>
            <a:endParaRPr lang="en-US" b="1" dirty="0"/>
          </a:p>
          <a:p>
            <a:r>
              <a:rPr lang="en-US" b="1" dirty="0"/>
              <a:t>6,006 total in 2015</a:t>
            </a:r>
          </a:p>
          <a:p>
            <a:r>
              <a:rPr lang="en-US" dirty="0"/>
              <a:t>Over 80% is EMS</a:t>
            </a:r>
          </a:p>
          <a:p>
            <a:r>
              <a:rPr lang="en-US" b="1" dirty="0"/>
              <a:t>5,910 total in 2014</a:t>
            </a:r>
          </a:p>
          <a:p>
            <a:endParaRPr lang="en-US" dirty="0"/>
          </a:p>
        </p:txBody>
      </p:sp>
    </p:spTree>
    <p:extLst>
      <p:ext uri="{BB962C8B-B14F-4D97-AF65-F5344CB8AC3E}">
        <p14:creationId xmlns:p14="http://schemas.microsoft.com/office/powerpoint/2010/main" val="3103276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solidFill>
                  <a:schemeClr val="tx1"/>
                </a:solidFill>
              </a:rPr>
              <a:t>Did you know that the Ambulance Fee you pay funds staffing in the Fire Stations and supplies some critical Emergency Medical Support equipment?</a:t>
            </a:r>
            <a:endParaRPr lang="en-US" sz="2400" b="1" dirty="0">
              <a:solidFill>
                <a:schemeClr val="tx1"/>
              </a:solidFill>
            </a:endParaRPr>
          </a:p>
        </p:txBody>
      </p:sp>
      <p:sp>
        <p:nvSpPr>
          <p:cNvPr id="3" name="Content Placeholder 2"/>
          <p:cNvSpPr>
            <a:spLocks noGrp="1"/>
          </p:cNvSpPr>
          <p:nvPr>
            <p:ph idx="1"/>
          </p:nvPr>
        </p:nvSpPr>
        <p:spPr/>
        <p:txBody>
          <a:bodyPr/>
          <a:lstStyle/>
          <a:p>
            <a:r>
              <a:rPr lang="en-US" dirty="0" smtClean="0"/>
              <a:t>Currently funds 8 fulltime staff</a:t>
            </a:r>
          </a:p>
          <a:p>
            <a:r>
              <a:rPr lang="en-US" dirty="0" smtClean="0"/>
              <a:t>Has been utilized to buy critical gear and equipment needed to run Emergency Medical Incidents</a:t>
            </a:r>
            <a:endParaRPr lang="en-US" dirty="0"/>
          </a:p>
        </p:txBody>
      </p:sp>
    </p:spTree>
    <p:extLst>
      <p:ext uri="{BB962C8B-B14F-4D97-AF65-F5344CB8AC3E}">
        <p14:creationId xmlns:p14="http://schemas.microsoft.com/office/powerpoint/2010/main" val="28513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chemeClr val="tx1"/>
                </a:solidFill>
              </a:rPr>
              <a:t>DID YOU KNOW Why many Cities and Counties in West Virginia charge fees for Ambulance Service?</a:t>
            </a:r>
            <a:endParaRPr lang="en-US" sz="2800" b="1" dirty="0">
              <a:solidFill>
                <a:schemeClr val="tx1"/>
              </a:solidFill>
            </a:endParaRPr>
          </a:p>
        </p:txBody>
      </p:sp>
      <p:sp>
        <p:nvSpPr>
          <p:cNvPr id="3" name="Content Placeholder 2"/>
          <p:cNvSpPr>
            <a:spLocks noGrp="1"/>
          </p:cNvSpPr>
          <p:nvPr>
            <p:ph idx="1"/>
          </p:nvPr>
        </p:nvSpPr>
        <p:spPr/>
        <p:txBody>
          <a:bodyPr>
            <a:normAutofit fontScale="77500" lnSpcReduction="20000"/>
          </a:bodyPr>
          <a:lstStyle/>
          <a:p>
            <a:r>
              <a:rPr lang="en-US" dirty="0"/>
              <a:t>Because the Tax base was not set up to fund services such as public safety, WV code 7-15 was passed. </a:t>
            </a:r>
          </a:p>
          <a:p>
            <a:r>
              <a:rPr lang="en-US" b="1" dirty="0"/>
              <a:t>§7-15-17. Imposition and collection of special emergency ambulance service fee by county commission.</a:t>
            </a:r>
            <a:r>
              <a:rPr lang="en-US" dirty="0"/>
              <a:t/>
            </a:r>
            <a:br>
              <a:rPr lang="en-US" dirty="0"/>
            </a:br>
            <a:r>
              <a:rPr lang="en-US" dirty="0"/>
              <a:t>A county commission may, by ordinance, impose upon and collect from the users of emergency ambulance service within the county a special service fee, which shall be known as the "special emergency ambulance service fee." The proceeds from the imposition and collection of any special service fee shall be deposited in a special fund and used only to pay reasonable and necessary expenses actually incurred and the cost of buildings and equipment used in providing emergency ambulance service to residents of the county. The proceeds may be used to pay for, in whole or in part, the establishment, maintenance and operation of an authority, as provided for in this article: </a:t>
            </a:r>
            <a:r>
              <a:rPr lang="en-US" i="1" dirty="0"/>
              <a:t>Provided,</a:t>
            </a:r>
            <a:r>
              <a:rPr lang="en-US" dirty="0"/>
              <a:t> That an ambulance company or authority receiving funds from the special emergency ambulance fees collected pursuant to this section may not be precluded from making nonemergency transports.</a:t>
            </a:r>
          </a:p>
          <a:p>
            <a:endParaRPr lang="en-US" dirty="0"/>
          </a:p>
        </p:txBody>
      </p:sp>
    </p:spTree>
    <p:extLst>
      <p:ext uri="{BB962C8B-B14F-4D97-AF65-F5344CB8AC3E}">
        <p14:creationId xmlns:p14="http://schemas.microsoft.com/office/powerpoint/2010/main" val="2108266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smtClean="0"/>
              <a:t>DID YOU KNOW: Even though we are paying a small fee for ambulance service, and we need to discuss increasing the service we provide to be responsible and take proper care of you…., we are providing these services for a lot less because of our dedicated volunteers! </a:t>
            </a:r>
            <a:endParaRPr lang="en-US" sz="2000" b="1" dirty="0"/>
          </a:p>
        </p:txBody>
      </p:sp>
      <p:sp>
        <p:nvSpPr>
          <p:cNvPr id="3" name="Content Placeholder 2"/>
          <p:cNvSpPr>
            <a:spLocks noGrp="1"/>
          </p:cNvSpPr>
          <p:nvPr>
            <p:ph idx="1"/>
          </p:nvPr>
        </p:nvSpPr>
        <p:spPr/>
        <p:txBody>
          <a:bodyPr/>
          <a:lstStyle/>
          <a:p>
            <a:r>
              <a:rPr lang="en-US" dirty="0" smtClean="0"/>
              <a:t>Local regional costs of Fire and EMS in other combination systems:</a:t>
            </a:r>
          </a:p>
          <a:p>
            <a:r>
              <a:rPr lang="en-US" dirty="0"/>
              <a:t>222.3 million = Montgomery County Maryland</a:t>
            </a:r>
          </a:p>
          <a:p>
            <a:r>
              <a:rPr lang="en-US" dirty="0"/>
              <a:t>55,905,882 million = Loudon County Virginia</a:t>
            </a:r>
          </a:p>
          <a:p>
            <a:r>
              <a:rPr lang="en-US" dirty="0"/>
              <a:t>54,032,956 million = Frederick County Maryland</a:t>
            </a:r>
          </a:p>
          <a:p>
            <a:r>
              <a:rPr lang="en-US" dirty="0"/>
              <a:t>11,120,268  million = Frederick County Virginia</a:t>
            </a:r>
          </a:p>
          <a:p>
            <a:r>
              <a:rPr lang="en-US" dirty="0"/>
              <a:t>4,422,843   million = Jefferson County West </a:t>
            </a:r>
            <a:r>
              <a:rPr lang="en-US" dirty="0" smtClean="0"/>
              <a:t>Virginia</a:t>
            </a:r>
            <a:endParaRPr lang="en-US" dirty="0"/>
          </a:p>
        </p:txBody>
      </p:sp>
    </p:spTree>
    <p:extLst>
      <p:ext uri="{BB962C8B-B14F-4D97-AF65-F5344CB8AC3E}">
        <p14:creationId xmlns:p14="http://schemas.microsoft.com/office/powerpoint/2010/main" val="1669886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Please make informed decisions!</a:t>
            </a:r>
            <a:endParaRPr lang="en-US" dirty="0"/>
          </a:p>
        </p:txBody>
      </p:sp>
      <p:sp>
        <p:nvSpPr>
          <p:cNvPr id="3" name="Content Placeholder 2"/>
          <p:cNvSpPr>
            <a:spLocks noGrp="1"/>
          </p:cNvSpPr>
          <p:nvPr>
            <p:ph idx="1"/>
          </p:nvPr>
        </p:nvSpPr>
        <p:spPr/>
        <p:txBody>
          <a:bodyPr/>
          <a:lstStyle/>
          <a:p>
            <a:r>
              <a:rPr lang="en-US" dirty="0" smtClean="0"/>
              <a:t>Have a safe and happy New Year! Oh, and don’t forget to thank a volunteer Firefighter, Emergency Medical Technician and Paramedic!</a:t>
            </a:r>
          </a:p>
          <a:p>
            <a:r>
              <a:rPr lang="en-US" dirty="0" smtClean="0"/>
              <a:t>Support “Peak Time” supplemental staffing and help us preserve our very valuable Volunteers in Jefferson County! Help JCESA help out our Volunteers!</a:t>
            </a:r>
          </a:p>
          <a:p>
            <a:endParaRPr lang="en-US" dirty="0"/>
          </a:p>
          <a:p>
            <a:r>
              <a:rPr lang="en-US" sz="1800" b="1" i="1" dirty="0" smtClean="0"/>
              <a:t>Questions? Please e mail JCESA Director Denise S. Pouget at </a:t>
            </a:r>
            <a:r>
              <a:rPr lang="en-US" sz="1800" b="1" i="1" dirty="0" smtClean="0">
                <a:hlinkClick r:id="rId3"/>
              </a:rPr>
              <a:t>dpouget@jcesa.org</a:t>
            </a:r>
            <a:endParaRPr lang="en-US" sz="1800" b="1" i="1" dirty="0"/>
          </a:p>
        </p:txBody>
      </p:sp>
    </p:spTree>
    <p:extLst>
      <p:ext uri="{BB962C8B-B14F-4D97-AF65-F5344CB8AC3E}">
        <p14:creationId xmlns:p14="http://schemas.microsoft.com/office/powerpoint/2010/main" val="20415986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165</TotalTime>
  <Words>615</Words>
  <Application>Microsoft Office PowerPoint</Application>
  <PresentationFormat>On-screen Show (4:3)</PresentationFormat>
  <Paragraphs>37</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Constantia</vt:lpstr>
      <vt:lpstr>Wingdings 2</vt:lpstr>
      <vt:lpstr>Flow</vt:lpstr>
      <vt:lpstr>Did you know how your Fire and EMS service is funded?</vt:lpstr>
      <vt:lpstr> Did you know that the total cost of Fire and EMS service in Jefferson County WV is $4,422,843.00 without an overall Capital Improvement Plan? Donations and fund drives are not included in this figure because these methods have not proven to be a consistent source of revenue. The County funds a total of 46.8% of the EMS and Fire budget.</vt:lpstr>
      <vt:lpstr>Did you know the expense for Fire and EMS Capital items is significant? If you had to replace the front line fleet in Jefferson County Tomorrow, the cost would be catastrophic. The Volunteers own the Fire Stations (which they have worked hard to pay for).</vt:lpstr>
      <vt:lpstr>DID YOU KNOW HOW MANY Fire and EMS incidents have occurred in Jefferson County for 2016</vt:lpstr>
      <vt:lpstr>Did you know that the Ambulance Fee you pay funds staffing in the Fire Stations and supplies some critical Emergency Medical Support equipment?</vt:lpstr>
      <vt:lpstr>DID YOU KNOW Why many Cities and Counties in West Virginia charge fees for Ambulance Service?</vt:lpstr>
      <vt:lpstr>DID YOU KNOW: Even though we are paying a small fee for ambulance service, and we need to discuss increasing the service we provide to be responsible and take proper care of you…., we are providing these services for a lot less because of our dedicated volunteers! </vt:lpstr>
      <vt:lpstr>Please make informed decisions!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Did you know how your Fire and EMS service is funded?</dc:title>
  <dc:creator>Denise Pouget</dc:creator>
  <cp:lastModifiedBy>Sandra McDonald</cp:lastModifiedBy>
  <cp:revision>15</cp:revision>
  <dcterms:created xsi:type="dcterms:W3CDTF">2016-12-21T18:11:35Z</dcterms:created>
  <dcterms:modified xsi:type="dcterms:W3CDTF">2017-01-03T16:47:31Z</dcterms:modified>
</cp:coreProperties>
</file>