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56" r:id="rId6"/>
    <p:sldId id="257" r:id="rId7"/>
    <p:sldId id="258" r:id="rId8"/>
    <p:sldId id="259" r:id="rId9"/>
    <p:sldId id="266" r:id="rId10"/>
    <p:sldId id="260" r:id="rId11"/>
    <p:sldId id="261" r:id="rId12"/>
    <p:sldId id="262" r:id="rId13"/>
    <p:sldId id="263" r:id="rId14"/>
    <p:sldId id="264" r:id="rId15"/>
    <p:sldId id="268" r:id="rId16"/>
    <p:sldId id="269" r:id="rId17"/>
    <p:sldId id="267" r:id="rId18"/>
    <p:sldId id="271" r:id="rId19"/>
    <p:sldId id="276" r:id="rId2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County</a:t>
            </a:r>
            <a:r>
              <a:rPr lang="en-US" baseline="0" dirty="0" smtClean="0"/>
              <a:t> LEO Count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Administrative Officers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JCSO</c:v>
                </c:pt>
                <c:pt idx="1">
                  <c:v>WVSP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</c:v>
                </c:pt>
                <c:pt idx="1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Full-time Officers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JCSO</c:v>
                </c:pt>
                <c:pt idx="1">
                  <c:v>WVSP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20</c:v>
                </c:pt>
                <c:pt idx="1">
                  <c:v>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Dedicated Investigative Officers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JCSO</c:v>
                </c:pt>
                <c:pt idx="1">
                  <c:v>WVSP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Part-time Officers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JCSO</c:v>
                </c:pt>
                <c:pt idx="1">
                  <c:v>WVSP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Uncertified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JCSO</c:v>
                </c:pt>
                <c:pt idx="1">
                  <c:v>WVSP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0108248"/>
        <c:axId val="548627352"/>
      </c:barChart>
      <c:catAx>
        <c:axId val="380108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627352"/>
        <c:crosses val="autoZero"/>
        <c:auto val="1"/>
        <c:lblAlgn val="ctr"/>
        <c:lblOffset val="100"/>
        <c:noMultiLvlLbl val="0"/>
      </c:catAx>
      <c:valAx>
        <c:axId val="548627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0108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2016 </a:t>
            </a:r>
            <a:r>
              <a:rPr lang="en-US" dirty="0" smtClean="0"/>
              <a:t>Majority</a:t>
            </a:r>
            <a:r>
              <a:rPr lang="en-US" baseline="0" dirty="0" smtClean="0"/>
              <a:t> of </a:t>
            </a:r>
            <a:r>
              <a:rPr lang="en-US" dirty="0" smtClean="0"/>
              <a:t>Calls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2016 Calls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Animal Related</c:v>
                </c:pt>
                <c:pt idx="1">
                  <c:v>Breaking and Entering</c:v>
                </c:pt>
                <c:pt idx="2">
                  <c:v>Domestic</c:v>
                </c:pt>
                <c:pt idx="3">
                  <c:v>Drug Activity</c:v>
                </c:pt>
                <c:pt idx="4">
                  <c:v>Intoxicated Person/Driver</c:v>
                </c:pt>
                <c:pt idx="5">
                  <c:v>Motor Vehicle Accident</c:v>
                </c:pt>
                <c:pt idx="6">
                  <c:v>FPO Service</c:v>
                </c:pt>
                <c:pt idx="7">
                  <c:v>Suspicious Activity</c:v>
                </c:pt>
                <c:pt idx="8">
                  <c:v>Theft</c:v>
                </c:pt>
                <c:pt idx="9">
                  <c:v>Traffic Stops</c:v>
                </c:pt>
                <c:pt idx="10">
                  <c:v>Alarm</c:v>
                </c:pt>
                <c:pt idx="11">
                  <c:v>Directed Patrol</c:v>
                </c:pt>
                <c:pt idx="12">
                  <c:v>Disturbance</c:v>
                </c:pt>
                <c:pt idx="13">
                  <c:v>Fraud</c:v>
                </c:pt>
                <c:pt idx="14">
                  <c:v>Welfare Check</c:v>
                </c:pt>
                <c:pt idx="15">
                  <c:v>Citizen Assist</c:v>
                </c:pt>
                <c:pt idx="16">
                  <c:v>Walk In/Services</c:v>
                </c:pt>
                <c:pt idx="17">
                  <c:v>Destruction of Property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371</c:v>
                </c:pt>
                <c:pt idx="1">
                  <c:v>339</c:v>
                </c:pt>
                <c:pt idx="2">
                  <c:v>650</c:v>
                </c:pt>
                <c:pt idx="3">
                  <c:v>273</c:v>
                </c:pt>
                <c:pt idx="4">
                  <c:v>267</c:v>
                </c:pt>
                <c:pt idx="5">
                  <c:v>1049</c:v>
                </c:pt>
                <c:pt idx="6">
                  <c:v>482</c:v>
                </c:pt>
                <c:pt idx="7">
                  <c:v>620</c:v>
                </c:pt>
                <c:pt idx="8">
                  <c:v>531</c:v>
                </c:pt>
                <c:pt idx="9">
                  <c:v>2163</c:v>
                </c:pt>
                <c:pt idx="10">
                  <c:v>1129</c:v>
                </c:pt>
                <c:pt idx="11">
                  <c:v>492</c:v>
                </c:pt>
                <c:pt idx="12">
                  <c:v>570</c:v>
                </c:pt>
                <c:pt idx="13">
                  <c:v>294</c:v>
                </c:pt>
                <c:pt idx="14">
                  <c:v>574</c:v>
                </c:pt>
                <c:pt idx="15">
                  <c:v>389</c:v>
                </c:pt>
                <c:pt idx="16">
                  <c:v>1393</c:v>
                </c:pt>
                <c:pt idx="17">
                  <c:v>262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8628528"/>
        <c:axId val="548628136"/>
      </c:barChart>
      <c:valAx>
        <c:axId val="548628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628528"/>
        <c:crosses val="autoZero"/>
        <c:crossBetween val="between"/>
      </c:valAx>
      <c:catAx>
        <c:axId val="548628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6281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Child</a:t>
            </a:r>
            <a:r>
              <a:rPr lang="en-US" baseline="0" dirty="0" smtClean="0"/>
              <a:t> Related Case</a:t>
            </a:r>
            <a:r>
              <a:rPr lang="en-US" dirty="0" smtClean="0"/>
              <a:t>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Child Related Cases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Sheet1!$A$2:$A$7</c:f>
              <c:strCache>
                <c:ptCount val="6"/>
                <c:pt idx="0">
                  <c:v>Child Abuse/Neglect</c:v>
                </c:pt>
                <c:pt idx="1">
                  <c:v>Child locked in a vehicle</c:v>
                </c:pt>
                <c:pt idx="2">
                  <c:v>Pornography</c:v>
                </c:pt>
                <c:pt idx="3">
                  <c:v>ICAC</c:v>
                </c:pt>
                <c:pt idx="4">
                  <c:v>Custody Dispute</c:v>
                </c:pt>
                <c:pt idx="5">
                  <c:v>Juvenile Complaints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26</c:v>
                </c:pt>
                <c:pt idx="1">
                  <c:v>9</c:v>
                </c:pt>
                <c:pt idx="2">
                  <c:v>3</c:v>
                </c:pt>
                <c:pt idx="3">
                  <c:v>3</c:v>
                </c:pt>
                <c:pt idx="4">
                  <c:v>108</c:v>
                </c:pt>
                <c:pt idx="5">
                  <c:v>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94968912"/>
        <c:axId val="294969304"/>
      </c:barChart>
      <c:catAx>
        <c:axId val="294968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4969304"/>
        <c:crosses val="autoZero"/>
        <c:auto val="1"/>
        <c:lblAlgn val="ctr"/>
        <c:lblOffset val="100"/>
        <c:noMultiLvlLbl val="0"/>
      </c:catAx>
      <c:valAx>
        <c:axId val="294969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4968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Major Crimes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Sheet1!$A$2:$A$6</c:f>
              <c:strCache>
                <c:ptCount val="5"/>
                <c:pt idx="0">
                  <c:v>Robbery</c:v>
                </c:pt>
                <c:pt idx="1">
                  <c:v>Shooting</c:v>
                </c:pt>
                <c:pt idx="2">
                  <c:v>Stabbing</c:v>
                </c:pt>
                <c:pt idx="3">
                  <c:v>Bomb Threat</c:v>
                </c:pt>
                <c:pt idx="4">
                  <c:v>Sexual Assault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</c:v>
                </c:pt>
                <c:pt idx="1">
                  <c:v>9</c:v>
                </c:pt>
                <c:pt idx="2">
                  <c:v>2</c:v>
                </c:pt>
                <c:pt idx="3">
                  <c:v>7</c:v>
                </c:pt>
                <c:pt idx="4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94970088"/>
        <c:axId val="294970480"/>
      </c:barChart>
      <c:catAx>
        <c:axId val="294970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4970480"/>
        <c:crosses val="autoZero"/>
        <c:auto val="1"/>
        <c:lblAlgn val="ctr"/>
        <c:lblOffset val="100"/>
        <c:noMultiLvlLbl val="0"/>
      </c:catAx>
      <c:valAx>
        <c:axId val="294970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4970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Misc Calls for Service/Crimes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911 Hang-ups</c:v>
                </c:pt>
                <c:pt idx="1">
                  <c:v>Abandoned Vehicle</c:v>
                </c:pt>
                <c:pt idx="2">
                  <c:v>Assault</c:v>
                </c:pt>
                <c:pt idx="3">
                  <c:v>Attempt to Locate</c:v>
                </c:pt>
                <c:pt idx="4">
                  <c:v>ATV Complaint</c:v>
                </c:pt>
                <c:pt idx="5">
                  <c:v>Burglary</c:v>
                </c:pt>
                <c:pt idx="6">
                  <c:v>Cardiac Arrest</c:v>
                </c:pt>
                <c:pt idx="7">
                  <c:v>Assist EMS/Fire</c:v>
                </c:pt>
                <c:pt idx="8">
                  <c:v>Fight</c:v>
                </c:pt>
                <c:pt idx="9">
                  <c:v>FPO Violation</c:v>
                </c:pt>
                <c:pt idx="10">
                  <c:v>Missing Person</c:v>
                </c:pt>
                <c:pt idx="11">
                  <c:v>Noise Complaint</c:v>
                </c:pt>
                <c:pt idx="12">
                  <c:v>Parking Complaint</c:v>
                </c:pt>
                <c:pt idx="13">
                  <c:v>Panhandling</c:v>
                </c:pt>
                <c:pt idx="14">
                  <c:v>Shoplifting</c:v>
                </c:pt>
                <c:pt idx="15">
                  <c:v>Stolen Vehicle</c:v>
                </c:pt>
                <c:pt idx="16">
                  <c:v>Threats</c:v>
                </c:pt>
                <c:pt idx="17">
                  <c:v>Traffic Hazard</c:v>
                </c:pt>
                <c:pt idx="18">
                  <c:v>Transport</c:v>
                </c:pt>
                <c:pt idx="19">
                  <c:v>Trespassing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138</c:v>
                </c:pt>
                <c:pt idx="1">
                  <c:v>87</c:v>
                </c:pt>
                <c:pt idx="2">
                  <c:v>107</c:v>
                </c:pt>
                <c:pt idx="3">
                  <c:v>94</c:v>
                </c:pt>
                <c:pt idx="4">
                  <c:v>105</c:v>
                </c:pt>
                <c:pt idx="5">
                  <c:v>66</c:v>
                </c:pt>
                <c:pt idx="6">
                  <c:v>101</c:v>
                </c:pt>
                <c:pt idx="7">
                  <c:v>183</c:v>
                </c:pt>
                <c:pt idx="8">
                  <c:v>68</c:v>
                </c:pt>
                <c:pt idx="9">
                  <c:v>47</c:v>
                </c:pt>
                <c:pt idx="10">
                  <c:v>112</c:v>
                </c:pt>
                <c:pt idx="11">
                  <c:v>126</c:v>
                </c:pt>
                <c:pt idx="12">
                  <c:v>51</c:v>
                </c:pt>
                <c:pt idx="13">
                  <c:v>48</c:v>
                </c:pt>
                <c:pt idx="14">
                  <c:v>118</c:v>
                </c:pt>
                <c:pt idx="15">
                  <c:v>63</c:v>
                </c:pt>
                <c:pt idx="16">
                  <c:v>170</c:v>
                </c:pt>
                <c:pt idx="17">
                  <c:v>181</c:v>
                </c:pt>
                <c:pt idx="18">
                  <c:v>110</c:v>
                </c:pt>
                <c:pt idx="19">
                  <c:v>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1673920"/>
        <c:axId val="381674312"/>
      </c:barChart>
      <c:catAx>
        <c:axId val="38167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1674312"/>
        <c:crosses val="autoZero"/>
        <c:auto val="1"/>
        <c:lblAlgn val="ctr"/>
        <c:lblOffset val="100"/>
        <c:noMultiLvlLbl val="0"/>
      </c:catAx>
      <c:valAx>
        <c:axId val="381674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1673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CY 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Percentage of Calls Taken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CY 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Percentage of Calls Taken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85.7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81675096"/>
        <c:axId val="296111904"/>
      </c:barChart>
      <c:catAx>
        <c:axId val="381675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6111904"/>
        <c:crosses val="autoZero"/>
        <c:auto val="1"/>
        <c:lblAlgn val="ctr"/>
        <c:lblOffset val="100"/>
        <c:noMultiLvlLbl val="0"/>
      </c:catAx>
      <c:valAx>
        <c:axId val="296111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1675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CY 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8.87449093963394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Calls Taken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14750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CY 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5219642843153949E-3"/>
                  <c:y val="1.183265458617852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Calls Taken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17280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6112688"/>
        <c:axId val="296113080"/>
      </c:barChart>
      <c:catAx>
        <c:axId val="296112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6113080"/>
        <c:crosses val="autoZero"/>
        <c:auto val="1"/>
        <c:lblAlgn val="ctr"/>
        <c:lblOffset val="100"/>
        <c:noMultiLvlLbl val="0"/>
      </c:catAx>
      <c:valAx>
        <c:axId val="296113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6112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Population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Jefferson</c:v>
                </c:pt>
                <c:pt idx="1">
                  <c:v>Marion</c:v>
                </c:pt>
                <c:pt idx="2">
                  <c:v>Putnam</c:v>
                </c:pt>
                <c:pt idx="3">
                  <c:v>Mercer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56482</c:v>
                </c:pt>
                <c:pt idx="1">
                  <c:v>56925</c:v>
                </c:pt>
                <c:pt idx="2">
                  <c:v>56848</c:v>
                </c:pt>
                <c:pt idx="3">
                  <c:v>61164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1969608"/>
        <c:axId val="551970000"/>
      </c:barChart>
      <c:catAx>
        <c:axId val="551969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970000"/>
        <c:crosses val="autoZero"/>
        <c:auto val="1"/>
        <c:lblAlgn val="ctr"/>
        <c:lblOffset val="100"/>
        <c:noMultiLvlLbl val="0"/>
      </c:catAx>
      <c:valAx>
        <c:axId val="551970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969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Budget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Jefferson</c:v>
                </c:pt>
                <c:pt idx="1">
                  <c:v>Marion</c:v>
                </c:pt>
                <c:pt idx="2">
                  <c:v>Putnam</c:v>
                </c:pt>
                <c:pt idx="3">
                  <c:v>Mercer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12.8</c:v>
                </c:pt>
                <c:pt idx="1">
                  <c:v>23.6</c:v>
                </c:pt>
                <c:pt idx="2">
                  <c:v>20.3</c:v>
                </c:pt>
                <c:pt idx="3">
                  <c:v>22.2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1970784"/>
        <c:axId val="551971176"/>
      </c:barChart>
      <c:catAx>
        <c:axId val="55197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971176"/>
        <c:crosses val="autoZero"/>
        <c:auto val="1"/>
        <c:lblAlgn val="ctr"/>
        <c:lblOffset val="100"/>
        <c:noMultiLvlLbl val="0"/>
      </c:catAx>
      <c:valAx>
        <c:axId val="551971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970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FY18 Budget Request</a:t>
            </a:r>
            <a:endParaRPr lang="en-US" sz="2400" dirty="0"/>
          </a:p>
        </p:txBody>
      </p:sp>
      <p:pic>
        <p:nvPicPr>
          <p:cNvPr id="9" name="Picture Placeholder 8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088" y="566890"/>
            <a:ext cx="9144000" cy="4619625"/>
          </a:xfrm>
        </p:spPr>
      </p:pic>
    </p:spTree>
    <p:extLst>
      <p:ext uri="{BB962C8B-B14F-4D97-AF65-F5344CB8AC3E}">
        <p14:creationId xmlns:p14="http://schemas.microsoft.com/office/powerpoint/2010/main" val="2280088179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Year 2016 Statistics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485650"/>
              </p:ext>
            </p:extLst>
          </p:nvPr>
        </p:nvGraphicFramePr>
        <p:xfrm>
          <a:off x="1120775" y="1825625"/>
          <a:ext cx="102330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3560337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2016 Statistics 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1270579"/>
              </p:ext>
            </p:extLst>
          </p:nvPr>
        </p:nvGraphicFramePr>
        <p:xfrm>
          <a:off x="1120775" y="1825625"/>
          <a:ext cx="102330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6647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2016 Statistics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560607"/>
              </p:ext>
            </p:extLst>
          </p:nvPr>
        </p:nvGraphicFramePr>
        <p:xfrm>
          <a:off x="1120775" y="1825625"/>
          <a:ext cx="102330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57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2016 Statistics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0728742"/>
              </p:ext>
            </p:extLst>
          </p:nvPr>
        </p:nvGraphicFramePr>
        <p:xfrm>
          <a:off x="1120775" y="1825625"/>
          <a:ext cx="102330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8552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8" y="403677"/>
            <a:ext cx="10515600" cy="1325563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Y 15 vs CY16</a:t>
            </a: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815333475"/>
              </p:ext>
            </p:extLst>
          </p:nvPr>
        </p:nvGraphicFramePr>
        <p:xfrm>
          <a:off x="4523240" y="1845129"/>
          <a:ext cx="2694215" cy="4293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4026831094"/>
              </p:ext>
            </p:extLst>
          </p:nvPr>
        </p:nvGraphicFramePr>
        <p:xfrm>
          <a:off x="7740196" y="1845129"/>
          <a:ext cx="2808514" cy="4293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20000" y="1845129"/>
            <a:ext cx="2880500" cy="4331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r>
              <a:rPr lang="en-US" sz="1600" dirty="0" smtClean="0"/>
              <a:t>In CY15 there were 19,143 calls in the county’s jurisdiction.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r>
              <a:rPr lang="en-US" sz="1600" dirty="0" smtClean="0"/>
              <a:t>In CY16 there were 20,164 calls in the county’s jurisdiction.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8551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Sheriff’s Office actively seeks and applies for grants to help offset the costs for equipment, training, and supplies to reduce projects and operating costs.  </a:t>
            </a:r>
          </a:p>
          <a:p>
            <a:r>
              <a:rPr lang="en-US" dirty="0"/>
              <a:t>W</a:t>
            </a:r>
            <a:r>
              <a:rPr lang="en-US" dirty="0" smtClean="0"/>
              <a:t>e have received tentative approval of funding through the </a:t>
            </a:r>
            <a:r>
              <a:rPr lang="en-US" dirty="0"/>
              <a:t>preservation grant to </a:t>
            </a:r>
            <a:r>
              <a:rPr lang="en-US" dirty="0" smtClean="0"/>
              <a:t>digitize our paper files.</a:t>
            </a:r>
          </a:p>
          <a:p>
            <a:r>
              <a:rPr lang="en-US" smtClean="0"/>
              <a:t>We have </a:t>
            </a:r>
            <a:r>
              <a:rPr lang="en-US" dirty="0" smtClean="0"/>
              <a:t>completed the application process for a technology grant and are working on one for body-worn cameras.</a:t>
            </a:r>
          </a:p>
          <a:p>
            <a:r>
              <a:rPr lang="en-US" dirty="0"/>
              <a:t>We will continue applying for DUI, Distracted Driving, Click It or Ticket, </a:t>
            </a:r>
            <a:r>
              <a:rPr lang="en-US" dirty="0" smtClean="0"/>
              <a:t>Court </a:t>
            </a:r>
            <a:r>
              <a:rPr lang="en-US" dirty="0"/>
              <a:t>Security </a:t>
            </a:r>
            <a:r>
              <a:rPr lang="en-US" dirty="0" smtClean="0"/>
              <a:t>Grants, and searching for any other grants that may assist with equipment and personnel costs.</a:t>
            </a:r>
          </a:p>
        </p:txBody>
      </p:sp>
    </p:spTree>
    <p:extLst>
      <p:ext uri="{BB962C8B-B14F-4D97-AF65-F5344CB8AC3E}">
        <p14:creationId xmlns:p14="http://schemas.microsoft.com/office/powerpoint/2010/main" val="382645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Sheriff’s Office contracts with the following entities:</a:t>
            </a:r>
          </a:p>
          <a:p>
            <a:pPr lvl="1"/>
            <a:r>
              <a:rPr lang="en-US" dirty="0" smtClean="0"/>
              <a:t>The Corporation of Bolivar</a:t>
            </a:r>
          </a:p>
          <a:p>
            <a:pPr lvl="1"/>
            <a:r>
              <a:rPr lang="en-US" dirty="0" smtClean="0"/>
              <a:t>MVB Bank</a:t>
            </a:r>
          </a:p>
          <a:p>
            <a:pPr lvl="1"/>
            <a:r>
              <a:rPr lang="en-US" dirty="0" smtClean="0"/>
              <a:t>The Jefferson County Board of Education</a:t>
            </a:r>
          </a:p>
          <a:p>
            <a:pPr lvl="1"/>
            <a:r>
              <a:rPr lang="en-US" dirty="0" smtClean="0"/>
              <a:t>The Jefferson County Fair Association</a:t>
            </a:r>
          </a:p>
          <a:p>
            <a:pPr lvl="1"/>
            <a:r>
              <a:rPr lang="en-US" dirty="0" smtClean="0"/>
              <a:t>State of West Virginia (for Drug Recognition Experts to be called to other jurisdictions to provide their services)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sz="1800" dirty="0" smtClean="0"/>
              <a:t>In the current budget we estimate approximately $150,000 will be received.</a:t>
            </a:r>
            <a:endParaRPr lang="en-US" dirty="0" smtClean="0"/>
          </a:p>
          <a:p>
            <a:r>
              <a:rPr lang="en-US" dirty="0" smtClean="0"/>
              <a:t>Additionally the Sheriff’s Office collects funds for certain services it renders. (Such as Fingerprinting, VIN Verifications, Report Printing, Service of Process for agencies outside of Jefferson County Courts.)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88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do we compare to similar sized counties currently?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0674603"/>
              </p:ext>
            </p:extLst>
          </p:nvPr>
        </p:nvGraphicFramePr>
        <p:xfrm>
          <a:off x="838200" y="1880772"/>
          <a:ext cx="4876800" cy="4296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3157733809"/>
              </p:ext>
            </p:extLst>
          </p:nvPr>
        </p:nvGraphicFramePr>
        <p:xfrm>
          <a:off x="6763433" y="1871114"/>
          <a:ext cx="4590367" cy="4315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3129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FY18 Budget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120000" y="2111245"/>
            <a:ext cx="5025216" cy="823912"/>
          </a:xfrm>
        </p:spPr>
        <p:txBody>
          <a:bodyPr/>
          <a:lstStyle/>
          <a:p>
            <a:r>
              <a:rPr lang="en-US" dirty="0" smtClean="0"/>
              <a:t>Budget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120000" y="2923914"/>
            <a:ext cx="5025216" cy="368458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Add 6 deputies to the force</a:t>
            </a:r>
          </a:p>
          <a:p>
            <a:pPr lvl="1"/>
            <a:r>
              <a:rPr lang="en-US" sz="2000" dirty="0"/>
              <a:t>F</a:t>
            </a:r>
            <a:r>
              <a:rPr lang="en-US" sz="2000" dirty="0" smtClean="0"/>
              <a:t>our new patrol deputies, one to investigations, and one to BCI </a:t>
            </a:r>
            <a:r>
              <a:rPr lang="en-US" sz="1100" dirty="0" smtClean="0"/>
              <a:t>(drug task force)</a:t>
            </a:r>
          </a:p>
          <a:p>
            <a:r>
              <a:rPr lang="en-US" sz="2000" dirty="0" smtClean="0"/>
              <a:t>Purchase Body Cameras</a:t>
            </a:r>
          </a:p>
          <a:p>
            <a:r>
              <a:rPr lang="en-US" sz="2000" dirty="0" smtClean="0"/>
              <a:t>Update Radio Equipment</a:t>
            </a:r>
          </a:p>
          <a:p>
            <a:r>
              <a:rPr lang="en-US" sz="2000" dirty="0" smtClean="0"/>
              <a:t>Replace Vehicles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4791549"/>
            <a:ext cx="5035548" cy="535801"/>
          </a:xfrm>
        </p:spPr>
        <p:txBody>
          <a:bodyPr/>
          <a:lstStyle/>
          <a:p>
            <a:r>
              <a:rPr lang="en-US" dirty="0" smtClean="0"/>
              <a:t>Budget Impact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5327350"/>
            <a:ext cx="5035548" cy="131603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3.7% increase without Capital Outlay</a:t>
            </a:r>
            <a:br>
              <a:rPr lang="en-US" sz="2000" dirty="0" smtClean="0"/>
            </a:br>
            <a:r>
              <a:rPr lang="en-US" sz="2000" dirty="0" smtClean="0"/>
              <a:t>4.38% increase with Capital Outlay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319840" y="1686513"/>
            <a:ext cx="3001143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dirty="0" smtClean="0">
                <a:gradFill>
                  <a:gsLst>
                    <a:gs pos="15000">
                      <a:srgbClr val="94D7E4"/>
                    </a:gs>
                    <a:gs pos="73000">
                      <a:srgbClr val="94D7E4">
                        <a:lumMod val="60000"/>
                        <a:lumOff val="40000"/>
                      </a:srgbClr>
                    </a:gs>
                    <a:gs pos="0">
                      <a:srgbClr val="94D7E4">
                        <a:lumMod val="90000"/>
                        <a:lumOff val="10000"/>
                      </a:srgb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16200000" scaled="1"/>
                </a:gradFill>
              </a:rPr>
              <a:t>Other Budget Impacts</a:t>
            </a:r>
            <a:endParaRPr lang="en-US" sz="2400" dirty="0">
              <a:gradFill>
                <a:gsLst>
                  <a:gs pos="15000">
                    <a:srgbClr val="94D7E4"/>
                  </a:gs>
                  <a:gs pos="73000">
                    <a:srgbClr val="94D7E4">
                      <a:lumMod val="60000"/>
                      <a:lumOff val="40000"/>
                    </a:srgbClr>
                  </a:gs>
                  <a:gs pos="0">
                    <a:srgbClr val="94D7E4">
                      <a:lumMod val="90000"/>
                      <a:lumOff val="10000"/>
                    </a:srgb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16200000" scaled="1"/>
              </a:gra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19840" y="2086110"/>
            <a:ext cx="457676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  <a:t>Increase 343 - Auto Supplies to account more accurately for deductible charges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  <a:t>Increase in 345 – Uniforms to align it more closely with actual expenses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  <a:t>229 - Court Costs which we cannot prepare </a:t>
            </a:r>
            <a:r>
              <a:rPr lang="en-US" sz="20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  <a:t>for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  <a:t>Additional funding of Bailiffs to cover 2</a:t>
            </a:r>
            <a:r>
              <a:rPr lang="en-US" sz="2000" baseline="300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  <a:t>nd</a:t>
            </a:r>
            <a:r>
              <a:rPr lang="en-US" sz="20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  <a:t> full-time Judge</a:t>
            </a:r>
          </a:p>
        </p:txBody>
      </p:sp>
    </p:spTree>
    <p:extLst>
      <p:ext uri="{BB962C8B-B14F-4D97-AF65-F5344CB8AC3E}">
        <p14:creationId xmlns:p14="http://schemas.microsoft.com/office/powerpoint/2010/main" val="320061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65500" y="2438400"/>
            <a:ext cx="495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Edwardian Script ITC" panose="030303020407070D0804" pitchFamily="66" charset="0"/>
              </a:rPr>
              <a:t>The End</a:t>
            </a:r>
            <a:endParaRPr lang="en-US" sz="9600" dirty="0"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96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Jefferson County Animal Control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3590318" cy="576262"/>
          </a:xfrm>
        </p:spPr>
        <p:txBody>
          <a:bodyPr/>
          <a:lstStyle/>
          <a:p>
            <a:r>
              <a:rPr lang="en-US" dirty="0" smtClean="0"/>
              <a:t>FY16 Statistics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half" idx="15"/>
          </p:nvPr>
        </p:nvSpPr>
        <p:spPr>
          <a:xfrm>
            <a:off x="1356798" y="2462212"/>
            <a:ext cx="4370902" cy="3698876"/>
          </a:xfrm>
        </p:spPr>
        <p:txBody>
          <a:bodyPr>
            <a:normAutofit lnSpcReduction="1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1681 calls for assistance within the County and the municipal corporations in Jefferson County; an increase of 19.3</a:t>
            </a:r>
            <a:r>
              <a:rPr lang="en-US" dirty="0" smtClean="0"/>
              <a:t>%.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Picked up 549 dogs; a 31% </a:t>
            </a:r>
            <a:r>
              <a:rPr lang="en-US" dirty="0" smtClean="0"/>
              <a:t>increase.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Investigated 122 wildlife complaints; an increase 11</a:t>
            </a:r>
            <a:r>
              <a:rPr lang="en-US" dirty="0" smtClean="0"/>
              <a:t>%.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266 animal bites; an increase of 32% from the previous year and a 30</a:t>
            </a:r>
            <a:r>
              <a:rPr lang="en-US" dirty="0" smtClean="0"/>
              <a:t>%.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Welfare checks on 316 animals, an increase of 63% from the previous </a:t>
            </a:r>
            <a:r>
              <a:rPr lang="en-US" dirty="0" smtClean="0"/>
              <a:t>year.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Responded to 105 aggressive dog complaints; an increase of 11.5</a:t>
            </a:r>
            <a:r>
              <a:rPr lang="en-US" dirty="0" smtClean="0"/>
              <a:t>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current fiscal years calls indicates a 5% increase over last year.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235701" y="1885950"/>
            <a:ext cx="4525448" cy="576262"/>
          </a:xfrm>
        </p:spPr>
        <p:txBody>
          <a:bodyPr/>
          <a:lstStyle/>
          <a:p>
            <a:r>
              <a:rPr lang="en-US" dirty="0" smtClean="0"/>
              <a:t>Budget Initiatives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half" idx="17"/>
          </p:nvPr>
        </p:nvSpPr>
        <p:spPr>
          <a:xfrm>
            <a:off x="6235701" y="2462212"/>
            <a:ext cx="4013199" cy="8397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Replace vehicle with over 200K miles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Required Training Recertification</a:t>
            </a: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235701" y="3302000"/>
            <a:ext cx="2234907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gradFill>
                  <a:gsLst>
                    <a:gs pos="15000">
                      <a:srgbClr val="94D7E4"/>
                    </a:gs>
                    <a:gs pos="73000">
                      <a:srgbClr val="94D7E4">
                        <a:lumMod val="60000"/>
                        <a:lumOff val="40000"/>
                      </a:srgbClr>
                    </a:gs>
                    <a:gs pos="0">
                      <a:srgbClr val="94D7E4">
                        <a:lumMod val="90000"/>
                        <a:lumOff val="10000"/>
                      </a:srgb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16200000" scaled="1"/>
                </a:gradFill>
              </a:rPr>
              <a:t>Budget </a:t>
            </a:r>
            <a:r>
              <a:rPr lang="en-US" sz="2400" dirty="0" smtClean="0">
                <a:gradFill>
                  <a:gsLst>
                    <a:gs pos="15000">
                      <a:srgbClr val="94D7E4"/>
                    </a:gs>
                    <a:gs pos="73000">
                      <a:srgbClr val="94D7E4">
                        <a:lumMod val="60000"/>
                        <a:lumOff val="40000"/>
                      </a:srgbClr>
                    </a:gs>
                    <a:gs pos="0">
                      <a:srgbClr val="94D7E4">
                        <a:lumMod val="90000"/>
                        <a:lumOff val="10000"/>
                      </a:srgb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16200000" scaled="1"/>
                </a:gradFill>
              </a:rPr>
              <a:t>Increase</a:t>
            </a:r>
            <a:endParaRPr lang="en-US" sz="2400" dirty="0">
              <a:gradFill>
                <a:gsLst>
                  <a:gs pos="15000">
                    <a:srgbClr val="94D7E4"/>
                  </a:gs>
                  <a:gs pos="73000">
                    <a:srgbClr val="94D7E4">
                      <a:lumMod val="60000"/>
                      <a:lumOff val="40000"/>
                    </a:srgbClr>
                  </a:gs>
                  <a:gs pos="0">
                    <a:srgbClr val="94D7E4">
                      <a:lumMod val="90000"/>
                      <a:lumOff val="10000"/>
                    </a:srgb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16200000" scaled="1"/>
              </a:gra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35700" y="3726732"/>
            <a:ext cx="3378199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4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  <a:t>THERE ISN’T ONE!</a:t>
            </a:r>
            <a:br>
              <a:rPr lang="en-US" sz="14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</a:br>
            <a:r>
              <a:rPr lang="en-US" sz="1400" dirty="0" smtClean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</a:rPr>
              <a:t>Due to a change in employee medical coverage, this request is actually 0.3% less than last year’s budget.</a:t>
            </a:r>
            <a:endParaRPr lang="en-US" sz="1400" dirty="0">
              <a:gradFill>
                <a:gsLst>
                  <a:gs pos="34000">
                    <a:prstClr val="white">
                      <a:lumMod val="93000"/>
                    </a:prstClr>
                  </a:gs>
                  <a:gs pos="0">
                    <a:prstClr val="black">
                      <a:lumMod val="25000"/>
                      <a:lumOff val="75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48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1751538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Jefferson County Tax Office</a:t>
            </a:r>
            <a:endParaRPr lang="en-US" sz="6600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FY18 Budget Request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062" y="646375"/>
            <a:ext cx="2962275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99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Jefferson County Tax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/>
              <a:t>Major Initiative</a:t>
            </a:r>
          </a:p>
          <a:p>
            <a:r>
              <a:rPr lang="en-US" dirty="0" smtClean="0"/>
              <a:t>Online Bill Pay System </a:t>
            </a:r>
          </a:p>
          <a:p>
            <a:pPr marL="0" indent="0">
              <a:buNone/>
            </a:pPr>
            <a:r>
              <a:rPr lang="en-US" b="1" u="sng" dirty="0" smtClean="0"/>
              <a:t>Other Line Item Increases</a:t>
            </a:r>
          </a:p>
          <a:p>
            <a:r>
              <a:rPr lang="en-US" dirty="0" smtClean="0"/>
              <a:t>More money to cover Software System Expenses</a:t>
            </a:r>
          </a:p>
          <a:p>
            <a:r>
              <a:rPr lang="en-US" dirty="0" smtClean="0"/>
              <a:t>Reinstate the $250 that was cut for checks from last year’s budget</a:t>
            </a:r>
          </a:p>
          <a:p>
            <a:pPr marL="0" indent="0">
              <a:buNone/>
            </a:pPr>
            <a:r>
              <a:rPr lang="en-US" b="1" u="sng" dirty="0" smtClean="0"/>
              <a:t>Budget Increase</a:t>
            </a:r>
          </a:p>
          <a:p>
            <a:r>
              <a:rPr lang="en-US" dirty="0"/>
              <a:t>N</a:t>
            </a:r>
            <a:r>
              <a:rPr lang="en-US" dirty="0" smtClean="0"/>
              <a:t>ONE!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Due to the retirement of an employee this budget is </a:t>
            </a:r>
            <a:br>
              <a:rPr lang="en-US" dirty="0" smtClean="0"/>
            </a:br>
            <a:r>
              <a:rPr lang="en-US" dirty="0" smtClean="0"/>
              <a:t>actually a 1.7% decrease from last year’s budget.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43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199" y="524100"/>
            <a:ext cx="9144000" cy="164149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Jefferson County Sheriff’s Office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199" y="1116275"/>
            <a:ext cx="9144000" cy="754025"/>
          </a:xfrm>
        </p:spPr>
        <p:txBody>
          <a:bodyPr/>
          <a:lstStyle/>
          <a:p>
            <a:r>
              <a:rPr lang="en-US" dirty="0" smtClean="0"/>
              <a:t>FY18 Budget Request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299" y="2757765"/>
            <a:ext cx="2654299" cy="2654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0391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</a:t>
            </a:r>
            <a:r>
              <a:rPr lang="en-US" dirty="0" smtClean="0"/>
              <a:t>2015, Jefferson </a:t>
            </a:r>
            <a:r>
              <a:rPr lang="en-US" dirty="0"/>
              <a:t>County had 56,482 residents</a:t>
            </a:r>
            <a:r>
              <a:rPr lang="en-US" dirty="0" smtClean="0"/>
              <a:t>. 74% of these residents (41,797) reside within the primary law enforcement service area of the Sheriff and State Police.</a:t>
            </a:r>
          </a:p>
          <a:p>
            <a:endParaRPr lang="en-US" dirty="0"/>
          </a:p>
          <a:p>
            <a:r>
              <a:rPr lang="en-US" dirty="0" smtClean="0"/>
              <a:t>County Law Enforcement Agencies Reported 2.7 law enforcement employees per every 1,000 citizens </a:t>
            </a:r>
            <a:r>
              <a:rPr lang="en-US" sz="2000" dirty="0" smtClean="0"/>
              <a:t>(FBI: 2015 UCR Report)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Using this, if Jefferson County was at the national average, there should be 113 sworn officers serving the non-municipal areas of the county. (41,797 / 1,000 x 2.7 = 112.85)  Currently there are 32 (state and county law enforcement officers).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02753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Jefferson County Statistics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343500"/>
              </p:ext>
            </p:extLst>
          </p:nvPr>
        </p:nvGraphicFramePr>
        <p:xfrm>
          <a:off x="1120775" y="1825625"/>
          <a:ext cx="102330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86455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2016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JCSO initiated or responded to 17,280 calls for service. (WVSP responded to 2884)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Investigated 1048 Motor Vehicle Accidents (22.5% increase from FY16)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Arrested 542 Individuals on 537 misdemeanor charges (increase of 5% from FY16) and 140 felonies (2.7% decrease from FY16).  This includes 153 DUI related arrests.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963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2127250"/>
          </a:xfrm>
        </p:spPr>
        <p:txBody>
          <a:bodyPr/>
          <a:lstStyle/>
          <a:p>
            <a:r>
              <a:rPr lang="en-US" dirty="0" smtClean="0"/>
              <a:t>CY16  the Sheriff’s Office served 1,736 pieces of process a decrease of 13.99% from FY16.  This is attributed to the courts mailing subpoenas.</a:t>
            </a:r>
          </a:p>
          <a:p>
            <a:endParaRPr lang="en-US" dirty="0"/>
          </a:p>
          <a:p>
            <a:r>
              <a:rPr lang="en-US" dirty="0" smtClean="0"/>
              <a:t>CY16  had the Sheriff’s Office serving 126 Writs of Execution an increase of 26.98% over FY16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Mental Hygiene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1365250"/>
          </a:xfrm>
        </p:spPr>
        <p:txBody>
          <a:bodyPr/>
          <a:lstStyle/>
          <a:p>
            <a:r>
              <a:rPr lang="en-US" dirty="0" smtClean="0"/>
              <a:t>38 Mental Hygiene petitions (26.6% increase) were served by the Sheriff’s Office in CY16.  17 of those individuals  were transported under court orders by the Sheriff’s staff to a State facility for further treatment.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Concealed Weapon</a:t>
            </a:r>
          </a:p>
          <a:p>
            <a:r>
              <a:rPr lang="en-US" dirty="0" smtClean="0"/>
              <a:t> Permits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en-US" dirty="0" smtClean="0"/>
              <a:t>708 Concealed Weapon Permits were issued during CY16.  This is a decrease of 17.7% from FY16.  We anticipate this decrease will continue since the State passed the law that no longer requires residents to have training and a background check in order to carry concealed.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37282" y="4848346"/>
            <a:ext cx="267970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dirty="0" smtClean="0">
                <a:gradFill>
                  <a:gsLst>
                    <a:gs pos="15000">
                      <a:srgbClr val="94D7E4"/>
                    </a:gs>
                    <a:gs pos="73000">
                      <a:srgbClr val="94D7E4">
                        <a:lumMod val="60000"/>
                        <a:lumOff val="40000"/>
                      </a:srgbClr>
                    </a:gs>
                    <a:gs pos="0">
                      <a:srgbClr val="94D7E4">
                        <a:lumMod val="90000"/>
                        <a:lumOff val="10000"/>
                      </a:srgb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16200000" scaled="1"/>
                </a:gradFill>
              </a:rPr>
              <a:t>FPO/PPO</a:t>
            </a:r>
            <a:endParaRPr lang="en-US" sz="2400" dirty="0">
              <a:gradFill>
                <a:gsLst>
                  <a:gs pos="15000">
                    <a:srgbClr val="94D7E4"/>
                  </a:gs>
                  <a:gs pos="73000">
                    <a:srgbClr val="94D7E4">
                      <a:lumMod val="60000"/>
                      <a:lumOff val="40000"/>
                    </a:srgbClr>
                  </a:gs>
                  <a:gs pos="0">
                    <a:srgbClr val="94D7E4">
                      <a:lumMod val="90000"/>
                      <a:lumOff val="10000"/>
                    </a:srgb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16200000" scaled="1"/>
              </a:gra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6798" y="5422424"/>
            <a:ext cx="29362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The Sheriff’s Office served 263 FPOs and 79 PPOs a small increase of 1 FPO and 4 PPOs over FY16</a:t>
            </a:r>
            <a:endParaRPr lang="en-US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4587994" y="4046538"/>
            <a:ext cx="2936241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b="0" kern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Home Confinement</a:t>
            </a:r>
          </a:p>
        </p:txBody>
      </p:sp>
      <p:sp>
        <p:nvSpPr>
          <p:cNvPr id="13" name="Text Placeholder 5"/>
          <p:cNvSpPr txBox="1">
            <a:spLocks/>
          </p:cNvSpPr>
          <p:nvPr/>
        </p:nvSpPr>
        <p:spPr>
          <a:xfrm>
            <a:off x="4577441" y="4732338"/>
            <a:ext cx="2946794" cy="13652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During CY16 there were 52 individuals being monitored by the Sheriff’s Office on home confinement.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320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7841</TotalTime>
  <Words>761</Words>
  <Application>Microsoft Office PowerPoint</Application>
  <PresentationFormat>Widescreen</PresentationFormat>
  <Paragraphs>96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Corbel</vt:lpstr>
      <vt:lpstr>Edwardian Script ITC</vt:lpstr>
      <vt:lpstr>Depth</vt:lpstr>
      <vt:lpstr>PowerPoint Presentation</vt:lpstr>
      <vt:lpstr>Jefferson County Animal Control</vt:lpstr>
      <vt:lpstr>Jefferson County Tax Office</vt:lpstr>
      <vt:lpstr>Jefferson County Tax Office</vt:lpstr>
      <vt:lpstr>Jefferson County Sheriff’s Office</vt:lpstr>
      <vt:lpstr>National Standards</vt:lpstr>
      <vt:lpstr>Jefferson County Statistics</vt:lpstr>
      <vt:lpstr>Year 2016 Statistics</vt:lpstr>
      <vt:lpstr>Services</vt:lpstr>
      <vt:lpstr>Year 2016 Statistics</vt:lpstr>
      <vt:lpstr>Year 2016 Statistics </vt:lpstr>
      <vt:lpstr>Year 2016 Statistics</vt:lpstr>
      <vt:lpstr>Year 2016 Statistics</vt:lpstr>
      <vt:lpstr>CY 15 vs CY16</vt:lpstr>
      <vt:lpstr>Grants</vt:lpstr>
      <vt:lpstr>Additional Funding</vt:lpstr>
      <vt:lpstr>How do we compare to similar sized counties currently?</vt:lpstr>
      <vt:lpstr>FY18 Budget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Jefferson County Sheriff’s Office</dc:title>
  <dc:creator>Deborah Lowe</dc:creator>
  <cp:lastModifiedBy>Deborah Lowe</cp:lastModifiedBy>
  <cp:revision>77</cp:revision>
  <cp:lastPrinted>2017-01-23T18:48:41Z</cp:lastPrinted>
  <dcterms:created xsi:type="dcterms:W3CDTF">2017-01-10T15:40:43Z</dcterms:created>
  <dcterms:modified xsi:type="dcterms:W3CDTF">2017-02-10T19:11:28Z</dcterms:modified>
</cp:coreProperties>
</file>