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8" r:id="rId4"/>
    <p:sldId id="260" r:id="rId5"/>
    <p:sldId id="261" r:id="rId6"/>
    <p:sldId id="267" r:id="rId7"/>
    <p:sldId id="262" r:id="rId8"/>
    <p:sldId id="263" r:id="rId9"/>
    <p:sldId id="264" r:id="rId10"/>
    <p:sldId id="266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316" autoAdjust="0"/>
  </p:normalViewPr>
  <p:slideViewPr>
    <p:cSldViewPr snapToGrid="0">
      <p:cViewPr varScale="1">
        <p:scale>
          <a:sx n="93" d="100"/>
          <a:sy n="93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711F7-FF04-4FF5-9509-61B39CE83B68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8E7FE-F5B4-41C7-8605-2FE207B38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6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8E7FE-F5B4-41C7-8605-2FE207B386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58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8E7FE-F5B4-41C7-8605-2FE207B386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9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8E7FE-F5B4-41C7-8605-2FE207B386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5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457(b) is an Employer-sponsored savings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8E7FE-F5B4-41C7-8605-2FE207B386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5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Current Staffing:</a:t>
            </a:r>
          </a:p>
          <a:p>
            <a:r>
              <a:rPr lang="en-US" dirty="0"/>
              <a:t>Sta 1 is staffed with an EMT 8a-4p, 7 days per week.  One FT position works M-F, and S-S are filled with PT.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 4 is staffed with an EMT 8a-6p, 7 days per week.  One FT position works 4 alternating days per week, and the remaining 3 are filled with PT.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 6 is staffed with an EMT 8a-4p, 7 days per week.  One FT position works M-F, and S-S are filled with PT.</a:t>
            </a:r>
          </a:p>
          <a:p>
            <a:r>
              <a:rPr lang="en-US" dirty="0"/>
              <a:t>Sta 7 is staffed with an EMT 8p-6a, M-Thu, and 8a-4p S-S.  One FT position works M-Thu, and S-S are filled with PT.</a:t>
            </a:r>
          </a:p>
          <a:p>
            <a:endParaRPr lang="en-US" dirty="0"/>
          </a:p>
          <a:p>
            <a:r>
              <a:rPr lang="en-US" dirty="0"/>
              <a:t>The proposal is to convert all of those PT hours into FT positions and extend the hours for each of these stations to 12 hours/day, </a:t>
            </a:r>
          </a:p>
          <a:p>
            <a:endParaRPr lang="en-US" dirty="0"/>
          </a:p>
          <a:p>
            <a:r>
              <a:rPr lang="en-US" b="1" dirty="0"/>
              <a:t>Converting the PT hours to full-time: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Improves consistency (same two employees at each station) which helps our volunteer partners, improves familiarity with equipment, and likelihood of those folks becoming drivers.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currently enter each week with 7 vacant PT shifts to fill, before anyone is sick, on vacation, or has an emergency.  This proposal would reduce that to 1 PT shift at the start of the week.  Fewer vacant shifts means decreasing the likelihood that OT will be required to fill them (when no PT are available.)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Extending the hours to 12/day: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Adds 98 hours of coverage in areas of the county that have the greatest need for help.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Creates a schedule that allows the conversion to happen (converting current PT hours to FT with the current schedule (8s/10s) does not work)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Moves us slightly toward peak time staffing (2 people per station x 12hrs/day, x 7 days/</a:t>
            </a:r>
            <a:r>
              <a:rPr lang="en-US" dirty="0" err="1"/>
              <a:t>wk</a:t>
            </a:r>
            <a:r>
              <a:rPr lang="en-US" dirty="0"/>
              <a:t>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Peak time staffing was requested for FY17 and is still desperately needed but we have been advised funding for this will not be approved.</a:t>
            </a:r>
          </a:p>
          <a:p>
            <a:endParaRPr lang="en-US" dirty="0"/>
          </a:p>
          <a:p>
            <a:r>
              <a:rPr lang="en-US" b="1" dirty="0"/>
              <a:t>FY19 Staffing Requests:</a:t>
            </a:r>
          </a:p>
          <a:p>
            <a:r>
              <a:rPr lang="en-US" dirty="0"/>
              <a:t>Company 1 and Company 6 have each requested one EMT 24 hours per day, 7 days per week.  To fulfill this request for both companies would require 6 additional FT employees based on our current staffing, or 4 additional positions beyond what we’ve proposed here for FY19.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8E7FE-F5B4-41C7-8605-2FE207B386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88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With the requested funding, we can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Conduct required fire training to maintain regulatory compliance as a Fire Prevention Unit (such as FFII or Extrication, for those that do not already have 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Reduce risk by providing a live-burn scenario, and EVOC refresher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more training we have in a controlled environment, the less likely we are to have catastrophic accidents in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Improve EMS outcomes by providing adequate training in 12 lead interpretation and capnography (monitoring of concentration of carbon dioxide in respiratory gasses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Prompt recognition of STEMI and appropriate treatment based on that interpretation are essential in saving lives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Providers well-trained in the use of capnography can make better clinical decisions in complex medical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Replace some (not all) of our outdated and defiled manikins with compliant (meets AHA standards) and functional equipment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8E7FE-F5B4-41C7-8605-2FE207B386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8E7FE-F5B4-41C7-8605-2FE207B386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76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currently provide $50k life insurance for all FT employees.  This proposal would increase that to $100k.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nature of what our people do is inherently dangerous: burning buildings, confined spaces, compromised structures and vehicles, bloodborne pathogens, violence, drugs,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times, one person may be alone on a scene waiting for help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Life insurance provides some security for the employee and their family, to help with the costs of a funeral, debts, day care, children’s education, and monthly expenses.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of our employees work multiple jobs to make ends meet and all sources of income would cease if they die, leaving their families in a financial disadvantage.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rates for individual life insurance make it cost-prohibitive for many of our employees.  Our rate, purchasing for the group, is significantly less.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currently offer a 457(b), deferred compensation (retirement savings account) program.  We are proposing an employer match of up to $20 per pay period, per FT employee.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Employees are unable to retire due to the cost of health insurance – this would provide one method for them to save for that expense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retirement system, EMSRS, is mandatory and allows no additional contributions or flexibility.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457(b) match would encourage additional saving and help employees plan for retirement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8E7FE-F5B4-41C7-8605-2FE207B386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1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Refer to NFPA 1851 Standard on Selection care and maintenance of FF protective equipment</a:t>
            </a:r>
          </a:p>
          <a:p>
            <a:pPr lvl="0"/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With a 2</a:t>
            </a:r>
            <a:r>
              <a:rPr lang="en-US" baseline="30000" dirty="0"/>
              <a:t>nd</a:t>
            </a:r>
            <a:r>
              <a:rPr lang="en-US" dirty="0"/>
              <a:t> set, the FF would remain functional while primary set is being cleaned, inspected, and/or repaired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There are only 9 on duty during the day, and 5 at night.  Taking one OOS because their PPE is out for cleaning, could have a major impact on incident resolution and safety of those operating on scene.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currently send PPE out annually and whenever it is heavily soiled for cleaning, inspection and/or repair.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new standard is 2 times per year, plus whenever it is moderately soiled.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PPE is gone for approximately 1 week.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only send ¼ of the PPE per quarter, to minimize the number of FF that are OOS for cleaning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With a 2</a:t>
            </a:r>
            <a:r>
              <a:rPr lang="en-US" baseline="30000" dirty="0"/>
              <a:t>nd</a:t>
            </a:r>
            <a:r>
              <a:rPr lang="en-US" dirty="0"/>
              <a:t> set, we could send all at once and reduce the number of trips and logistical complications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8E7FE-F5B4-41C7-8605-2FE207B386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3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agency has not had a capital replacement plan, until now.  Our current plan calls for: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 vehicles in FY20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 vehicle in FY21, FY22, FY23, and FY24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By FY24 the max age in our fleet will be 10 years 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vehicles go to field, in the locations of heaviest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Vehicles being replaced, are moved to locations of lighter use or become staff cars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Our fleet is aging and spending more time in the shop.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One new vehicle was purchased in 2012, one in 2013, and one in 2017.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3 of our vehicles were donations from the Sheriff/County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8E7FE-F5B4-41C7-8605-2FE207B386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B670-CD36-4CC1-9A5A-86B64F4D3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36207-5AF0-421F-906C-9B98AD336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D2988-6F82-4504-BF6B-18682108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8456-7566-494F-ADE2-CC15943892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2F24A-CFB3-4246-B343-6D6960A7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0E138-B3D4-423B-8527-50D2B821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01A3-7C10-4FF8-A360-6C131C8E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7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78BE-D359-486E-844A-3AE46760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0D921-DE9A-489C-A80A-52DF77EBB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4482-ACE4-44FF-8C3E-65F83E25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8456-7566-494F-ADE2-CC15943892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F365E-3F02-44E7-806F-B5E3A11A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E66FA-C5E6-45BD-AC41-D1D45B27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01A3-7C10-4FF8-A360-6C131C8E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8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D0148-777A-48CC-BADC-37D1E0901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40177-8441-4FBE-A09C-950655916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3D70E-4241-4E1C-A8C8-769C3107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8456-7566-494F-ADE2-CC15943892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26290-8848-4CF6-BCA6-9A8EC7AD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0E73C-F313-46C7-A366-AE246101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01A3-7C10-4FF8-A360-6C131C8E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3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DB54-2FBE-44BA-AE81-97FA2A81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8744C-5BC5-486E-9F09-12047696A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0C80B-82EB-4972-939D-F6FB616C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8456-7566-494F-ADE2-CC15943892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2D58B-9B9C-4F5A-879C-4E628E55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B436E-8AB3-44EC-816F-621D089E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01A3-7C10-4FF8-A360-6C131C8E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4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DF90F-2B44-4A2A-AE2A-4CA80619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BA270-1623-4C7A-8465-EA6E10F7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38253-FFD5-40D9-B8C1-27022055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8456-7566-494F-ADE2-CC15943892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D0257-20D5-46CF-A6A0-94DE53D4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F9EB6-40FD-4A71-8F6A-966528AA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01A3-7C10-4FF8-A360-6C131C8E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1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C1C6-5074-4EE4-8014-B82236D16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E4B69-083D-4C7A-B516-BE63223D9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BD09C-1951-45E4-B03A-9AAF6CA07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46BBA-384C-40F6-95A7-9C02D328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8456-7566-494F-ADE2-CC15943892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FDBEA-0A7D-45E2-9162-A9F1FAAC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3CA04-E1E1-42F0-9B7E-73114DC7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01A3-7C10-4FF8-A360-6C131C8E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BC4F-5A88-499E-8958-2DA3B586B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6B8A8-16CA-437A-9545-DB450931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79904-5308-4440-8260-92D4C12FF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0EDAE-A637-4364-B193-B61EF47C8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619AC-F33D-433C-9F8C-20F08B517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DA9A91-69B1-4B70-8D23-A4F89AE8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8456-7566-494F-ADE2-CC15943892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69738F-DC52-4DE3-AC39-B8ABA34C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84FE3-9B75-4E2A-A316-BC4113BF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01A3-7C10-4FF8-A360-6C131C8E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4470-5BCE-4D1B-AB11-6A1D0F5CC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3ED2C-45E7-4F98-9AAE-08D726E0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8456-7566-494F-ADE2-CC15943892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3D955-F9B3-4E2D-8625-333D9888E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10F4D-0666-42ED-9643-4F188770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01A3-7C10-4FF8-A360-6C131C8E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FE0C4-E3E5-420B-B2A8-833451F2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8456-7566-494F-ADE2-CC15943892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4E5E1-FD35-4CFD-8BD1-F1CECD0D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80132-2F2D-4098-87D5-B9E60BC3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01A3-7C10-4FF8-A360-6C131C8E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9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839F-409D-48FA-B67B-979FB0E7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A3AAA-D103-4983-AF93-BF70684F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C6081-6D1E-45F6-A4EE-EFB609B78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FB8F6-512D-483E-BC21-29F7802B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8456-7566-494F-ADE2-CC15943892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B3BB4-9998-4B6D-9FC1-F3E8C711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EFD30-01EF-438C-B964-2CFCEEB2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01A3-7C10-4FF8-A360-6C131C8E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8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A1E65-30ED-4687-B621-95F1A347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0BE786-D9F8-45C5-91F6-79BACA793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FE69E-58A5-433F-8A81-7B28DFD17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B9F1B-7A55-4DF8-9197-8B6362F7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8456-7566-494F-ADE2-CC15943892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5234A-6490-413E-8D74-400A4ECD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CE846-DD02-47FB-84FF-7F66D26D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01A3-7C10-4FF8-A360-6C131C8E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059F79-C0B2-4477-959B-A72B308F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A4B57-22E2-4BCC-BADA-8A5081B98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CEAB8-49B8-4D67-A382-3C181B78A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B8456-7566-494F-ADE2-CC15943892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A25B-C7FB-4C58-A45D-68501CB65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84594-C433-4ACE-AE63-ED1AC0B50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01A3-7C10-4FF8-A360-6C131C8E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8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CB8C-D64A-4488-A36D-F4F12FB3A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6725"/>
            <a:ext cx="9144000" cy="2802276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JCESA</a:t>
            </a:r>
            <a:br>
              <a:rPr lang="en-US" dirty="0"/>
            </a:br>
            <a:r>
              <a:rPr lang="en-US" dirty="0"/>
              <a:t>FY20 Budget Request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226D1-5A4E-4C70-8349-C6B05FA22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2" t="21864" r="4375" b="13559"/>
          <a:stretch/>
        </p:blipFill>
        <p:spPr>
          <a:xfrm>
            <a:off x="-268163" y="3941688"/>
            <a:ext cx="12728326" cy="40820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6286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D015-08C7-4086-8A11-BE59726D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Budget Requests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D64913-7186-4E2D-BFE8-C1DFE5EC1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110101"/>
              </p:ext>
            </p:extLst>
          </p:nvPr>
        </p:nvGraphicFramePr>
        <p:xfrm>
          <a:off x="721216" y="1437309"/>
          <a:ext cx="10284854" cy="4198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1274">
                  <a:extLst>
                    <a:ext uri="{9D8B030D-6E8A-4147-A177-3AD203B41FA5}">
                      <a16:colId xmlns:a16="http://schemas.microsoft.com/office/drawing/2014/main" val="3545640494"/>
                    </a:ext>
                  </a:extLst>
                </a:gridCol>
                <a:gridCol w="2513580">
                  <a:extLst>
                    <a:ext uri="{9D8B030D-6E8A-4147-A177-3AD203B41FA5}">
                      <a16:colId xmlns:a16="http://schemas.microsoft.com/office/drawing/2014/main" val="3223386203"/>
                    </a:ext>
                  </a:extLst>
                </a:gridCol>
              </a:tblGrid>
              <a:tr h="504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264889"/>
                  </a:ext>
                </a:extLst>
              </a:tr>
              <a:tr h="252710">
                <a:tc>
                  <a:txBody>
                    <a:bodyPr/>
                    <a:lstStyle/>
                    <a:p>
                      <a:r>
                        <a:rPr lang="en-US" b="1" dirty="0"/>
                        <a:t>FY19 Total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$2,827k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1436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b="0" dirty="0"/>
                        <a:t>Annual</a:t>
                      </a:r>
                      <a:r>
                        <a:rPr lang="en-US" b="0" baseline="0" dirty="0"/>
                        <a:t> cost of living at 1.9%* and expected fringe benefit cost increases.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$90k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8777"/>
                  </a:ext>
                </a:extLst>
              </a:tr>
              <a:tr h="367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6 additional full-time positions [considering PT </a:t>
                      </a:r>
                      <a:r>
                        <a:rPr lang="en-US" b="0" dirty="0" err="1"/>
                        <a:t>hrs</a:t>
                      </a:r>
                      <a:r>
                        <a:rPr lang="en-US" b="0" dirty="0"/>
                        <a:t> recovered]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$366k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72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Additional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$23k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42581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Mental Health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$10k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52218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Life insurance value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$6k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08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457(b) matching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$16k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48468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Backup PPE for all full-time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/>
                        <a:t>$75k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2279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Total FY20 Annual Operating Budget Request (all of above)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$3,413</a:t>
                      </a:r>
                      <a:r>
                        <a:rPr lang="en-US" b="0" baseline="30000" dirty="0"/>
                        <a:t>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63077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b="1" dirty="0"/>
                        <a:t>Total FY20</a:t>
                      </a:r>
                      <a:r>
                        <a:rPr lang="en-US" b="1" baseline="0" dirty="0"/>
                        <a:t> Jefferson County CIP Request (2 Vehicles)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$120K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4148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678C65-4BA5-481E-9AE5-44672CBCA95D}"/>
              </a:ext>
            </a:extLst>
          </p:cNvPr>
          <p:cNvSpPr txBox="1"/>
          <p:nvPr/>
        </p:nvSpPr>
        <p:spPr>
          <a:xfrm>
            <a:off x="721216" y="5642811"/>
            <a:ext cx="10284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Continuation of Career Ladder / Pay Scale implemented in FY18 based on Class &amp; Comp. Study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E17EEE-B839-4F40-BC05-53FA05B57368}"/>
              </a:ext>
            </a:extLst>
          </p:cNvPr>
          <p:cNvSpPr/>
          <p:nvPr/>
        </p:nvSpPr>
        <p:spPr>
          <a:xfrm>
            <a:off x="741764" y="5981365"/>
            <a:ext cx="9111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baseline="30000" dirty="0"/>
              <a:t>Ŧ  </a:t>
            </a:r>
            <a:r>
              <a:rPr lang="en-US" sz="1600" dirty="0"/>
              <a:t>$3,557k is total allocation. $3,413k is the amount remitted to JCESA</a:t>
            </a:r>
          </a:p>
        </p:txBody>
      </p:sp>
    </p:spTree>
    <p:extLst>
      <p:ext uri="{BB962C8B-B14F-4D97-AF65-F5344CB8AC3E}">
        <p14:creationId xmlns:p14="http://schemas.microsoft.com/office/powerpoint/2010/main" val="129670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408D-799E-4867-963D-4C175AA3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 Budget Recap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6D8528-6CE1-43C8-BCDC-41BA50A887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760004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7220">
                  <a:extLst>
                    <a:ext uri="{9D8B030D-6E8A-4147-A177-3AD203B41FA5}">
                      <a16:colId xmlns:a16="http://schemas.microsoft.com/office/drawing/2014/main" val="2871181098"/>
                    </a:ext>
                  </a:extLst>
                </a:gridCol>
                <a:gridCol w="2278380">
                  <a:extLst>
                    <a:ext uri="{9D8B030D-6E8A-4147-A177-3AD203B41FA5}">
                      <a16:colId xmlns:a16="http://schemas.microsoft.com/office/drawing/2014/main" val="388398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Funding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84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General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$2,037k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13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Ambulance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$790k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737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$2,827k*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40476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F3171E6-2163-430C-BF94-D200DC3FE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921409"/>
              </p:ext>
            </p:extLst>
          </p:nvPr>
        </p:nvGraphicFramePr>
        <p:xfrm>
          <a:off x="838200" y="3549016"/>
          <a:ext cx="10515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0080">
                  <a:extLst>
                    <a:ext uri="{9D8B030D-6E8A-4147-A177-3AD203B41FA5}">
                      <a16:colId xmlns:a16="http://schemas.microsoft.com/office/drawing/2014/main" val="2871181098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388398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Expense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84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$2,541k	(90%)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13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Non-Labor (Supplies, Utilities, </a:t>
                      </a:r>
                      <a:r>
                        <a:rPr lang="en-US" dirty="0" err="1"/>
                        <a:t>Maint</a:t>
                      </a:r>
                      <a:r>
                        <a:rPr lang="en-US" dirty="0"/>
                        <a:t>./Repairs, EMS</a:t>
                      </a:r>
                      <a:r>
                        <a:rPr lang="en-US" baseline="0" dirty="0"/>
                        <a:t> Supplies, Professional Services, Training, </a:t>
                      </a:r>
                      <a:r>
                        <a:rPr lang="en-US" dirty="0"/>
                        <a:t>Insurance,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7375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05365C-ADA8-446D-8C6F-8917268204FD}"/>
              </a:ext>
            </a:extLst>
          </p:cNvPr>
          <p:cNvSpPr txBox="1"/>
          <p:nvPr/>
        </p:nvSpPr>
        <p:spPr>
          <a:xfrm>
            <a:off x="838200" y="601093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*$3,007k is total allocation. $2,827k is the amount remitted to JCESA</a:t>
            </a:r>
          </a:p>
        </p:txBody>
      </p:sp>
    </p:spTree>
    <p:extLst>
      <p:ext uri="{BB962C8B-B14F-4D97-AF65-F5344CB8AC3E}">
        <p14:creationId xmlns:p14="http://schemas.microsoft.com/office/powerpoint/2010/main" val="95848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D015-08C7-4086-8A11-BE59726D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Budget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227BA-0949-4F0A-8B57-AEA48202F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6 additional full-time 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Additional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Mental Health Fund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Life insurance value increase &amp; 457(b) match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Additional PPE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 replacement vehicles </a:t>
            </a:r>
          </a:p>
        </p:txBody>
      </p:sp>
    </p:spTree>
    <p:extLst>
      <p:ext uri="{BB962C8B-B14F-4D97-AF65-F5344CB8AC3E}">
        <p14:creationId xmlns:p14="http://schemas.microsoft.com/office/powerpoint/2010/main" val="60182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672D-44D3-4F0D-8FBF-73B18F91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Additional Full-Time Positions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584BA-3CF4-40A9-8C96-16EB31755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6823"/>
            <a:ext cx="10515600" cy="1810139"/>
          </a:xfrm>
        </p:spPr>
        <p:txBody>
          <a:bodyPr>
            <a:normAutofit/>
          </a:bodyPr>
          <a:lstStyle/>
          <a:p>
            <a:r>
              <a:rPr lang="en-US" dirty="0"/>
              <a:t>A small step toward peak time staffing</a:t>
            </a:r>
          </a:p>
          <a:p>
            <a:r>
              <a:rPr lang="en-US" dirty="0"/>
              <a:t>Cost of 6 FT positions is offset by reduction in PT hours</a:t>
            </a:r>
          </a:p>
          <a:p>
            <a:pPr marL="0" indent="0">
              <a:buNone/>
            </a:pPr>
            <a:r>
              <a:rPr lang="en-US" sz="2400" dirty="0"/>
              <a:t>Note: Co. 1 &amp; Co. 6 have requested 1x24x7 staffing, which would require 4 FTEs in addition to what is proposed here.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F909FE-F310-40E8-AFF4-EC87A1CA2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592129"/>
              </p:ext>
            </p:extLst>
          </p:nvPr>
        </p:nvGraphicFramePr>
        <p:xfrm>
          <a:off x="847531" y="1830033"/>
          <a:ext cx="48348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118">
                  <a:extLst>
                    <a:ext uri="{9D8B030D-6E8A-4147-A177-3AD203B41FA5}">
                      <a16:colId xmlns:a16="http://schemas.microsoft.com/office/drawing/2014/main" val="1359843240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628671054"/>
                    </a:ext>
                  </a:extLst>
                </a:gridCol>
                <a:gridCol w="1474237">
                  <a:extLst>
                    <a:ext uri="{9D8B030D-6E8A-4147-A177-3AD203B41FA5}">
                      <a16:colId xmlns:a16="http://schemas.microsoft.com/office/drawing/2014/main" val="3246984449"/>
                    </a:ext>
                  </a:extLst>
                </a:gridCol>
                <a:gridCol w="867229">
                  <a:extLst>
                    <a:ext uri="{9D8B030D-6E8A-4147-A177-3AD203B41FA5}">
                      <a16:colId xmlns:a16="http://schemas.microsoft.com/office/drawing/2014/main" val="3681491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EMT </a:t>
                      </a:r>
                      <a:r>
                        <a:rPr lang="en-US" dirty="0" err="1"/>
                        <a:t>Hrs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Wk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74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FT, 16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 FT, 0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80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FT, 30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168 FT, 0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70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FT, 16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 FT, 0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91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FT, 16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 FT, 0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5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160 FT, 78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420 FT, 0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8737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B94C43-964F-4B1D-A1EB-243ECD07BE10}"/>
              </a:ext>
            </a:extLst>
          </p:cNvPr>
          <p:cNvSpPr txBox="1">
            <a:spLocks/>
          </p:cNvSpPr>
          <p:nvPr/>
        </p:nvSpPr>
        <p:spPr>
          <a:xfrm>
            <a:off x="5999583" y="1841110"/>
            <a:ext cx="5344885" cy="2213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Adds 182hrs of coverage per week</a:t>
            </a:r>
          </a:p>
          <a:p>
            <a:pPr lvl="1"/>
            <a:r>
              <a:rPr lang="en-US" dirty="0"/>
              <a:t>More peak-time coverage</a:t>
            </a:r>
          </a:p>
          <a:p>
            <a:r>
              <a:rPr lang="en-US" dirty="0"/>
              <a:t>Converts 78hrs from PT to FT</a:t>
            </a:r>
          </a:p>
          <a:p>
            <a:pPr lvl="1"/>
            <a:r>
              <a:rPr lang="en-US" dirty="0"/>
              <a:t>Consistency</a:t>
            </a:r>
          </a:p>
          <a:p>
            <a:pPr lvl="1"/>
            <a:r>
              <a:rPr lang="en-US" dirty="0"/>
              <a:t>Manageability</a:t>
            </a:r>
          </a:p>
          <a:p>
            <a:pPr lvl="1"/>
            <a:r>
              <a:rPr lang="en-US" dirty="0"/>
              <a:t>Less likely to incur 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2BA1A-D023-4616-8E4D-A3DA70275A9F}"/>
              </a:ext>
            </a:extLst>
          </p:cNvPr>
          <p:cNvSpPr txBox="1"/>
          <p:nvPr/>
        </p:nvSpPr>
        <p:spPr>
          <a:xfrm>
            <a:off x="6858000" y="1280160"/>
            <a:ext cx="54521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$366k (after savings from PT </a:t>
            </a:r>
            <a:r>
              <a:rPr lang="en-US" b="1" dirty="0" err="1"/>
              <a:t>hrs</a:t>
            </a:r>
            <a:r>
              <a:rPr lang="en-US" b="1" dirty="0"/>
              <a:t> recovered)</a:t>
            </a:r>
          </a:p>
        </p:txBody>
      </p:sp>
    </p:spTree>
    <p:extLst>
      <p:ext uri="{BB962C8B-B14F-4D97-AF65-F5344CB8AC3E}">
        <p14:creationId xmlns:p14="http://schemas.microsoft.com/office/powerpoint/2010/main" val="161101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BD00-60A3-4C54-8D77-505AE5AA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03FBF-E634-4D17-8033-361C9351B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Firefighter training for regulatory compliance</a:t>
            </a:r>
          </a:p>
          <a:p>
            <a:r>
              <a:rPr lang="en-US" dirty="0"/>
              <a:t>EVOC &amp; Live Burn: Risk reduction</a:t>
            </a:r>
          </a:p>
          <a:p>
            <a:r>
              <a:rPr lang="en-US" dirty="0"/>
              <a:t>12 Lead &amp; Capnography Course: Improve EMS outcomes</a:t>
            </a:r>
          </a:p>
          <a:p>
            <a:r>
              <a:rPr lang="en-US" dirty="0"/>
              <a:t>Replace non-compliant CPR Manikins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5748A-4253-4BB0-BC3C-3C73B23FB33A}"/>
              </a:ext>
            </a:extLst>
          </p:cNvPr>
          <p:cNvSpPr txBox="1"/>
          <p:nvPr/>
        </p:nvSpPr>
        <p:spPr>
          <a:xfrm>
            <a:off x="6858000" y="1280160"/>
            <a:ext cx="54521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$23k</a:t>
            </a:r>
          </a:p>
        </p:txBody>
      </p:sp>
    </p:spTree>
    <p:extLst>
      <p:ext uri="{BB962C8B-B14F-4D97-AF65-F5344CB8AC3E}">
        <p14:creationId xmlns:p14="http://schemas.microsoft.com/office/powerpoint/2010/main" val="134746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BD00-60A3-4C54-8D77-505AE5AA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03FBF-E634-4D17-8033-361C9351B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17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PTSD in Fire/EMS is significant</a:t>
            </a:r>
          </a:p>
          <a:p>
            <a:r>
              <a:rPr lang="en-US" dirty="0"/>
              <a:t>Suicide among first responders is high</a:t>
            </a:r>
          </a:p>
          <a:p>
            <a:r>
              <a:rPr lang="en-US" dirty="0"/>
              <a:t>Our Mental Health deductible is $2,500</a:t>
            </a:r>
          </a:p>
          <a:p>
            <a:r>
              <a:rPr lang="en-US" dirty="0"/>
              <a:t>Professional help is out of reach for most employees</a:t>
            </a:r>
          </a:p>
          <a:p>
            <a:r>
              <a:rPr lang="en-US" dirty="0"/>
              <a:t>This fund would work similar to our Healthcare </a:t>
            </a:r>
            <a:br>
              <a:rPr lang="en-US" dirty="0"/>
            </a:br>
            <a:r>
              <a:rPr lang="en-US" dirty="0"/>
              <a:t>Reimbursement Arrangement (HRA), but with a group cap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First Responders face high levels of acute and chronic stress as well as high rates of depression and substance abuse, which increase their risk of suicide.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5748A-4253-4BB0-BC3C-3C73B23FB33A}"/>
              </a:ext>
            </a:extLst>
          </p:cNvPr>
          <p:cNvSpPr txBox="1"/>
          <p:nvPr/>
        </p:nvSpPr>
        <p:spPr>
          <a:xfrm>
            <a:off x="6858000" y="1280160"/>
            <a:ext cx="54521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$10k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14C0F-78D4-4D6D-912D-B75D5AFD9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82" y="4553123"/>
            <a:ext cx="3624035" cy="908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102F6-AD00-45C7-9454-6A127FED2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857" y="3346949"/>
            <a:ext cx="1787942" cy="2115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86E9F-08B7-4858-887D-C19D8D137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1" y="1722622"/>
            <a:ext cx="4114799" cy="1416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581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91FA-0A45-4999-91FF-D1C725B2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Insurance  &amp; 457(b)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CA728-497F-4EF6-A4B5-295BB7774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Life Insurance: Increase from $50k to $100k for FT employees</a:t>
            </a:r>
          </a:p>
          <a:p>
            <a:r>
              <a:rPr lang="en-US" dirty="0"/>
              <a:t>Fire/EMS is inherently dangerous</a:t>
            </a:r>
          </a:p>
          <a:p>
            <a:r>
              <a:rPr lang="en-US" dirty="0"/>
              <a:t>Life Insurance provides some security for families</a:t>
            </a:r>
          </a:p>
          <a:p>
            <a:r>
              <a:rPr lang="en-US" dirty="0"/>
              <a:t>Employees often cannot afford individual policies</a:t>
            </a:r>
          </a:p>
          <a:p>
            <a:pPr marL="0" indent="0">
              <a:buNone/>
            </a:pPr>
            <a:r>
              <a:rPr lang="en-US" dirty="0"/>
              <a:t>Implement 457(b) matching</a:t>
            </a:r>
          </a:p>
          <a:p>
            <a:r>
              <a:rPr lang="en-US" dirty="0"/>
              <a:t>Up to $20/pay for FT employees</a:t>
            </a:r>
          </a:p>
          <a:p>
            <a:r>
              <a:rPr lang="en-US" dirty="0"/>
              <a:t>An effort to offset post-retirement healthcare costs</a:t>
            </a:r>
          </a:p>
          <a:p>
            <a:pPr marL="0" indent="0" algn="ctr">
              <a:buNone/>
            </a:pPr>
            <a:r>
              <a:rPr lang="en-US" sz="2400" i="1" dirty="0"/>
              <a:t>&gt; Class &amp; Comp. Study recommended improvements to employee benefits. &lt;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2F567-8022-4226-9D26-90284F52035A}"/>
              </a:ext>
            </a:extLst>
          </p:cNvPr>
          <p:cNvSpPr txBox="1"/>
          <p:nvPr/>
        </p:nvSpPr>
        <p:spPr>
          <a:xfrm>
            <a:off x="6858000" y="1280160"/>
            <a:ext cx="54521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$6k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38428-3D1B-493A-A4ED-38629BF63913}"/>
              </a:ext>
            </a:extLst>
          </p:cNvPr>
          <p:cNvSpPr txBox="1"/>
          <p:nvPr/>
        </p:nvSpPr>
        <p:spPr>
          <a:xfrm>
            <a:off x="6858000" y="3816628"/>
            <a:ext cx="54521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$16k</a:t>
            </a:r>
          </a:p>
        </p:txBody>
      </p:sp>
    </p:spTree>
    <p:extLst>
      <p:ext uri="{BB962C8B-B14F-4D97-AF65-F5344CB8AC3E}">
        <p14:creationId xmlns:p14="http://schemas.microsoft.com/office/powerpoint/2010/main" val="87109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52C8-4A0F-45A2-B94F-AD2C9CDD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CE1B7-957D-472E-ACA7-C977BCE12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set of PPE for full-time employees</a:t>
            </a:r>
          </a:p>
          <a:p>
            <a:pPr lvl="1"/>
            <a:r>
              <a:rPr lang="en-US" dirty="0"/>
              <a:t>30 sets @ $2,500 </a:t>
            </a:r>
            <a:r>
              <a:rPr lang="en-US" dirty="0" err="1"/>
              <a:t>ea</a:t>
            </a:r>
            <a:endParaRPr lang="en-US" dirty="0"/>
          </a:p>
          <a:p>
            <a:r>
              <a:rPr lang="en-US" dirty="0"/>
              <a:t>NFPA 1851 – Selection, Care, &amp; Maintenance of PPE</a:t>
            </a:r>
          </a:p>
          <a:p>
            <a:r>
              <a:rPr lang="en-US" dirty="0"/>
              <a:t>FF remains functional while gear is out for cleaning/repair</a:t>
            </a:r>
          </a:p>
          <a:p>
            <a:r>
              <a:rPr lang="en-US" dirty="0"/>
              <a:t>Cleaning standard is twice per year and whenever soiled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746B3-776D-43B8-8FBE-EE1B8F8804F8}"/>
              </a:ext>
            </a:extLst>
          </p:cNvPr>
          <p:cNvSpPr txBox="1"/>
          <p:nvPr/>
        </p:nvSpPr>
        <p:spPr>
          <a:xfrm>
            <a:off x="6858000" y="1280160"/>
            <a:ext cx="54521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$75k</a:t>
            </a:r>
          </a:p>
        </p:txBody>
      </p:sp>
    </p:spTree>
    <p:extLst>
      <p:ext uri="{BB962C8B-B14F-4D97-AF65-F5344CB8AC3E}">
        <p14:creationId xmlns:p14="http://schemas.microsoft.com/office/powerpoint/2010/main" val="24464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266E-90A2-4D26-B890-F3D82F7D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replacement vehicles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824B8E-0AB9-4CD3-94FE-94E7132BB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currently have 8 vehicles</a:t>
            </a:r>
          </a:p>
          <a:p>
            <a:pPr lvl="1"/>
            <a:r>
              <a:rPr lang="en-US" dirty="0"/>
              <a:t>Median age is 10yrs</a:t>
            </a:r>
          </a:p>
          <a:p>
            <a:pPr lvl="1"/>
            <a:r>
              <a:rPr lang="en-US" dirty="0"/>
              <a:t>Median mileage is 95k</a:t>
            </a:r>
          </a:p>
          <a:p>
            <a:endParaRPr lang="en-US" dirty="0"/>
          </a:p>
          <a:p>
            <a:r>
              <a:rPr lang="en-US" dirty="0"/>
              <a:t>Our 5 year replacement plan includes 2 vehicles in FY20 </a:t>
            </a:r>
          </a:p>
          <a:p>
            <a:pPr lvl="1"/>
            <a:r>
              <a:rPr lang="en-US" dirty="0"/>
              <a:t>None were budgeted in FY19 </a:t>
            </a:r>
          </a:p>
          <a:p>
            <a:pPr lvl="1"/>
            <a:r>
              <a:rPr lang="en-US" dirty="0"/>
              <a:t>One new vehicle purchased in FY18, first in 5 years.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This is a capital Request through the County’s Capital Outlay Fund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6A5BD-2778-422F-AB6F-10DF57EA5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072" y="1825625"/>
            <a:ext cx="4563728" cy="1797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467E94-AC6A-45E4-8326-B1802748B97B}"/>
              </a:ext>
            </a:extLst>
          </p:cNvPr>
          <p:cNvSpPr txBox="1"/>
          <p:nvPr/>
        </p:nvSpPr>
        <p:spPr>
          <a:xfrm>
            <a:off x="6858000" y="1280160"/>
            <a:ext cx="54521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$120k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95D17D-659D-4E15-BFB3-FFEB8457C1A9}"/>
              </a:ext>
            </a:extLst>
          </p:cNvPr>
          <p:cNvCxnSpPr/>
          <p:nvPr/>
        </p:nvCxnSpPr>
        <p:spPr>
          <a:xfrm>
            <a:off x="6858000" y="3534310"/>
            <a:ext cx="44230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100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1066</TotalTime>
  <Words>1718</Words>
  <Application>Microsoft Office PowerPoint</Application>
  <PresentationFormat>Widescreen</PresentationFormat>
  <Paragraphs>201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JCESA FY20 Budget Request</vt:lpstr>
      <vt:lpstr>FY19 Budget Recap</vt:lpstr>
      <vt:lpstr>FY20 Budget Requests</vt:lpstr>
      <vt:lpstr>6 Additional Full-Time Positions </vt:lpstr>
      <vt:lpstr>Additional Training</vt:lpstr>
      <vt:lpstr>Mental Health Fund</vt:lpstr>
      <vt:lpstr>Life Insurance  &amp; 457(b)</vt:lpstr>
      <vt:lpstr>Additional PPE</vt:lpstr>
      <vt:lpstr>2 replacement vehicles</vt:lpstr>
      <vt:lpstr>FY20 Budget Requests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Ambulance Fee Hearing &amp; FY20 Budget Request</dc:title>
  <dc:creator>Robert Burner</dc:creator>
  <cp:lastModifiedBy>Bob Burner</cp:lastModifiedBy>
  <cp:revision>43</cp:revision>
  <cp:lastPrinted>2018-12-18T22:12:12Z</cp:lastPrinted>
  <dcterms:created xsi:type="dcterms:W3CDTF">2018-11-14T01:18:53Z</dcterms:created>
  <dcterms:modified xsi:type="dcterms:W3CDTF">2019-01-28T13:56:00Z</dcterms:modified>
</cp:coreProperties>
</file>