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616161"/>
        </a:fontRef>
        <a:srgbClr val="616161"/>
      </a:tcTxStyle>
      <a:tcStyle>
        <a:tcBdr>
          <a:left>
            <a:ln w="12700" cap="flat">
              <a:solidFill>
                <a:srgbClr val="84A05D"/>
              </a:solidFill>
              <a:prstDash val="solid"/>
              <a:miter lim="400000"/>
            </a:ln>
          </a:left>
          <a:right>
            <a:ln w="12700" cap="flat">
              <a:solidFill>
                <a:srgbClr val="84A05D"/>
              </a:solidFill>
              <a:prstDash val="solid"/>
              <a:miter lim="400000"/>
            </a:ln>
          </a:right>
          <a:top>
            <a:ln w="12700" cap="flat">
              <a:solidFill>
                <a:srgbClr val="84A05D"/>
              </a:solidFill>
              <a:prstDash val="solid"/>
              <a:miter lim="400000"/>
            </a:ln>
          </a:top>
          <a:bottom>
            <a:ln w="12700" cap="flat">
              <a:solidFill>
                <a:srgbClr val="84A05D"/>
              </a:solidFill>
              <a:prstDash val="solid"/>
              <a:miter lim="400000"/>
            </a:ln>
          </a:bottom>
          <a:insideH>
            <a:ln w="12700" cap="flat">
              <a:solidFill>
                <a:srgbClr val="84A05D"/>
              </a:solidFill>
              <a:prstDash val="solid"/>
              <a:miter lim="400000"/>
            </a:ln>
          </a:insideH>
          <a:insideV>
            <a:ln w="12700" cap="flat">
              <a:solidFill>
                <a:srgbClr val="84A0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616161"/>
        </a:fontRef>
        <a:srgbClr val="616161"/>
      </a:tcTxStyle>
      <a:tcStyle>
        <a:tcBdr>
          <a:left>
            <a:ln w="12700" cap="flat">
              <a:solidFill>
                <a:srgbClr val="84A05D"/>
              </a:solidFill>
              <a:prstDash val="solid"/>
              <a:miter lim="400000"/>
            </a:ln>
          </a:left>
          <a:right>
            <a:ln w="12700" cap="flat">
              <a:solidFill>
                <a:srgbClr val="84A05D"/>
              </a:solidFill>
              <a:prstDash val="solid"/>
              <a:miter lim="400000"/>
            </a:ln>
          </a:right>
          <a:top>
            <a:ln w="12700" cap="flat">
              <a:solidFill>
                <a:srgbClr val="84A05D"/>
              </a:solidFill>
              <a:prstDash val="solid"/>
              <a:miter lim="400000"/>
            </a:ln>
          </a:top>
          <a:bottom>
            <a:ln w="12700" cap="flat">
              <a:solidFill>
                <a:srgbClr val="84A05D"/>
              </a:solidFill>
              <a:prstDash val="solid"/>
              <a:miter lim="400000"/>
            </a:ln>
          </a:bottom>
          <a:insideH>
            <a:ln w="12700" cap="flat">
              <a:solidFill>
                <a:srgbClr val="84A05D"/>
              </a:solidFill>
              <a:prstDash val="solid"/>
              <a:miter lim="400000"/>
            </a:ln>
          </a:insideH>
          <a:insideV>
            <a:ln w="12700" cap="flat">
              <a:solidFill>
                <a:srgbClr val="84A05D"/>
              </a:solidFill>
              <a:prstDash val="solid"/>
              <a:miter lim="400000"/>
            </a:ln>
          </a:insideV>
        </a:tcBdr>
        <a:fill>
          <a:solidFill>
            <a:srgbClr val="C9FF92"/>
          </a:solidFill>
        </a:fill>
      </a:tcStyle>
    </a:firstCol>
    <a:lastRow>
      <a:tcTxStyle b="off" i="off">
        <a:fontRef idx="minor">
          <a:srgbClr val="616161"/>
        </a:fontRef>
        <a:srgbClr val="616161"/>
      </a:tcTxStyle>
      <a:tcStyle>
        <a:tcBdr>
          <a:left>
            <a:ln w="12700" cap="flat">
              <a:solidFill>
                <a:srgbClr val="84A05D"/>
              </a:solidFill>
              <a:prstDash val="solid"/>
              <a:miter lim="400000"/>
            </a:ln>
          </a:left>
          <a:right>
            <a:ln w="12700" cap="flat">
              <a:solidFill>
                <a:srgbClr val="84A05D"/>
              </a:solidFill>
              <a:prstDash val="solid"/>
              <a:miter lim="400000"/>
            </a:ln>
          </a:right>
          <a:top>
            <a:ln w="12700" cap="flat">
              <a:solidFill>
                <a:srgbClr val="84A05D"/>
              </a:solidFill>
              <a:prstDash val="solid"/>
              <a:miter lim="400000"/>
            </a:ln>
          </a:top>
          <a:bottom>
            <a:ln w="12700" cap="flat">
              <a:solidFill>
                <a:srgbClr val="84A05D"/>
              </a:solidFill>
              <a:prstDash val="solid"/>
              <a:miter lim="400000"/>
            </a:ln>
          </a:bottom>
          <a:insideH>
            <a:ln w="12700" cap="flat">
              <a:solidFill>
                <a:srgbClr val="84A05D"/>
              </a:solidFill>
              <a:prstDash val="solid"/>
              <a:miter lim="400000"/>
            </a:ln>
          </a:insideH>
          <a:insideV>
            <a:ln w="12700" cap="flat">
              <a:solidFill>
                <a:srgbClr val="84A05D"/>
              </a:solidFill>
              <a:prstDash val="solid"/>
              <a:miter lim="400000"/>
            </a:ln>
          </a:insideV>
        </a:tcBdr>
        <a:fill>
          <a:solidFill>
            <a:srgbClr val="97CF72"/>
          </a:solidFill>
        </a:fill>
      </a:tcStyle>
    </a:lastRow>
    <a:firstRow>
      <a:tcTxStyle b="off" i="off">
        <a:fontRef idx="minor">
          <a:srgbClr val="616161"/>
        </a:fontRef>
        <a:srgbClr val="616161"/>
      </a:tcTxStyle>
      <a:tcStyle>
        <a:tcBdr>
          <a:left>
            <a:ln w="12700" cap="flat">
              <a:solidFill>
                <a:srgbClr val="84A05D"/>
              </a:solidFill>
              <a:prstDash val="solid"/>
              <a:miter lim="400000"/>
            </a:ln>
          </a:left>
          <a:right>
            <a:ln w="12700" cap="flat">
              <a:solidFill>
                <a:srgbClr val="84A05D"/>
              </a:solidFill>
              <a:prstDash val="solid"/>
              <a:miter lim="400000"/>
            </a:ln>
          </a:right>
          <a:top>
            <a:ln w="12700" cap="flat">
              <a:solidFill>
                <a:srgbClr val="84A05D"/>
              </a:solidFill>
              <a:prstDash val="solid"/>
              <a:miter lim="400000"/>
            </a:ln>
          </a:top>
          <a:bottom>
            <a:ln w="12700" cap="flat">
              <a:solidFill>
                <a:srgbClr val="84A05D"/>
              </a:solidFill>
              <a:prstDash val="solid"/>
              <a:miter lim="400000"/>
            </a:ln>
          </a:bottom>
          <a:insideH>
            <a:ln w="12700" cap="flat">
              <a:solidFill>
                <a:srgbClr val="84A05D"/>
              </a:solidFill>
              <a:prstDash val="solid"/>
              <a:miter lim="400000"/>
            </a:ln>
          </a:insideH>
          <a:insideV>
            <a:ln w="12700" cap="flat">
              <a:solidFill>
                <a:srgbClr val="84A05D"/>
              </a:solidFill>
              <a:prstDash val="solid"/>
              <a:miter lim="400000"/>
            </a:ln>
          </a:insideV>
        </a:tcBdr>
        <a:fill>
          <a:solidFill>
            <a:srgbClr val="97CF72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1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4" name="Shape 4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99682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form-bodyBasic.png" descr="platform-bodyBas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597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65500"/>
            <a:ext cx="8597900" cy="5524500"/>
          </a:xfrm>
          <a:prstGeom prst="rect">
            <a:avLst/>
          </a:prstGeom>
        </p:spPr>
        <p:txBody>
          <a:bodyPr anchor="t"/>
          <a:lstStyle>
            <a:lvl1pPr marL="308582" indent="-308582">
              <a:lnSpc>
                <a:spcPts val="3300"/>
              </a:lnSpc>
              <a:spcBef>
                <a:spcPts val="800"/>
              </a:spcBef>
              <a:buClrTx/>
              <a:buBlip>
                <a:blip r:embed="rId4"/>
              </a:buBlip>
              <a:defRPr sz="2800">
                <a:solidFill>
                  <a:srgbClr val="000000"/>
                </a:solidFill>
              </a:defRPr>
            </a:lvl1pPr>
            <a:lvl2pPr>
              <a:spcBef>
                <a:spcPts val="600"/>
              </a:spcBef>
              <a:buClrTx/>
              <a:buBlip>
                <a:blip r:embed="rId5"/>
              </a:buBlip>
              <a:defRPr>
                <a:solidFill>
                  <a:srgbClr val="000000"/>
                </a:solidFill>
              </a:defRPr>
            </a:lvl2pPr>
            <a:lvl3pPr marL="1149913" indent="-352665">
              <a:lnSpc>
                <a:spcPts val="3100"/>
              </a:lnSpc>
              <a:spcBef>
                <a:spcPts val="600"/>
              </a:spcBef>
              <a:buClrTx/>
              <a:buBlip>
                <a:blip r:embed="rId4"/>
              </a:buBlip>
              <a:defRPr sz="2600">
                <a:solidFill>
                  <a:srgbClr val="000000"/>
                </a:solidFill>
              </a:defRPr>
            </a:lvl3pPr>
            <a:lvl4pPr>
              <a:buClrTx/>
              <a:buBlip>
                <a:blip r:embed="rId5"/>
              </a:buBlip>
              <a:defRPr>
                <a:solidFill>
                  <a:srgbClr val="000000"/>
                </a:solidFill>
              </a:defRPr>
            </a:lvl4pPr>
            <a:lvl5pPr>
              <a:buClrTx/>
              <a:buBlip>
                <a:blip r:embed="rId4"/>
              </a:buBlip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latform-VerticalPhoto1.png" descr="platform-VerticalPhoto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863600" y="876300"/>
            <a:ext cx="5346700" cy="3022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4102100"/>
            <a:ext cx="5346700" cy="4775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83947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latform-BulletsPhoto.png" descr="platform-BulletsPho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112903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78200"/>
            <a:ext cx="6667500" cy="5473700"/>
          </a:xfrm>
          <a:prstGeom prst="rect">
            <a:avLst/>
          </a:prstGeom>
        </p:spPr>
        <p:txBody>
          <a:bodyPr anchor="t"/>
          <a:lstStyle>
            <a:lvl1pPr>
              <a:buBlip>
                <a:blip r:embed="rId4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latform-TitleBulletsSide.png" descr="platform-TitleBulletsSi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112903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78200"/>
            <a:ext cx="5334000" cy="5473700"/>
          </a:xfrm>
          <a:prstGeom prst="rect">
            <a:avLst/>
          </a:prstGeom>
        </p:spPr>
        <p:txBody>
          <a:bodyPr anchor="t"/>
          <a:lstStyle>
            <a:lvl1pPr>
              <a:buBlip>
                <a:blip r:embed="rId4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latform-TitleBulletsSide.png" descr="platform-TitleBulletsSi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112903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19900" y="3378200"/>
            <a:ext cx="5321300" cy="5499100"/>
          </a:xfrm>
          <a:prstGeom prst="rect">
            <a:avLst/>
          </a:prstGeom>
        </p:spPr>
        <p:txBody>
          <a:bodyPr anchor="t"/>
          <a:lstStyle>
            <a:lvl1pPr>
              <a:buBlip>
                <a:blip r:embed="rId4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latform-bodyBasic.png" descr="platform-bodyBas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597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78200"/>
            <a:ext cx="8597900" cy="5499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/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ext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latform-TitleBulletsSide.png" descr="platform-TitleBulletsSi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112776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78200"/>
            <a:ext cx="5334000" cy="5499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/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ext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latform-TitleBulletsSide.png" descr="platform-TitleBulletsSi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11264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19900" y="3378200"/>
            <a:ext cx="5321300" cy="5499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/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- Wide Acc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latform-WideAccent.png" descr="platform-WideAcc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863600" y="2857500"/>
            <a:ext cx="6858000" cy="406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7112000"/>
            <a:ext cx="6858000" cy="1765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lnSpc>
                <a:spcPts val="3100"/>
              </a:lnSpc>
              <a:buClrTx/>
              <a:buSzTx/>
              <a:buNone/>
              <a:tabLst>
                <a:tab pos="990600" algn="l"/>
              </a:tabLst>
              <a:defRPr sz="2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7810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- Wide Accent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latform-WideAccent-2up.png" descr="platform-WideAccent-2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xfrm>
            <a:off x="863600" y="2857500"/>
            <a:ext cx="6858000" cy="406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7112000"/>
            <a:ext cx="6858000" cy="1765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lnSpc>
                <a:spcPts val="3100"/>
              </a:lnSpc>
              <a:buClrTx/>
              <a:buSzTx/>
              <a:buNone/>
              <a:tabLst>
                <a:tab pos="990600" algn="l"/>
              </a:tabLst>
              <a:defRPr sz="2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7874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 - Wide Accent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latform-WideAccent-3up.png" descr="platform-WideAccent-3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863600" y="2857500"/>
            <a:ext cx="6858000" cy="4064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7112000"/>
            <a:ext cx="6858000" cy="1765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lnSpc>
                <a:spcPts val="3100"/>
              </a:lnSpc>
              <a:buClrTx/>
              <a:buSzTx/>
              <a:buNone/>
              <a:tabLst>
                <a:tab pos="990600" algn="l"/>
              </a:tabLst>
              <a:defRPr sz="2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7874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tform-bodyBasic.png" descr="platform-bodyBas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597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65500"/>
            <a:ext cx="8597900" cy="5524500"/>
          </a:xfrm>
          <a:prstGeom prst="rect">
            <a:avLst/>
          </a:prstGeom>
        </p:spPr>
        <p:txBody>
          <a:bodyPr numCol="2" spcCol="429895" anchor="t"/>
          <a:lstStyle>
            <a:lvl1pPr>
              <a:buBlip>
                <a:blip r:embed="rId4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W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latform-HorizontalPhotoWid.png" descr="platform-HorizontalPhotoWi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63600" y="7378700"/>
            <a:ext cx="11264900" cy="15748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latform-HorizontalPhoto2up.png" descr="platform-HorizontalPhoto2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863600" y="7378700"/>
            <a:ext cx="11264900" cy="15748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latform-Photo3up.png" descr="platform-Photo3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863600" y="7378700"/>
            <a:ext cx="11264900" cy="15748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ver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latform-TitleOver.png" descr="platform-TitleOv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863600" y="889000"/>
            <a:ext cx="11264900" cy="36449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vers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latform-VerticalPhoto1.png" descr="platform-VerticalPhoto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6807200" y="876300"/>
            <a:ext cx="5346700" cy="3022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07200" y="4102100"/>
            <a:ext cx="5346700" cy="4775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7874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Up Spli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latform-Split3up.png" descr="platform-Split3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xfrm>
            <a:off x="4064000" y="863600"/>
            <a:ext cx="4876800" cy="3911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2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0" y="4978400"/>
            <a:ext cx="4876800" cy="38989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Up Spli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latform-Split4up.png" descr="platform-Split4u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064000" y="863600"/>
            <a:ext cx="4876800" cy="3911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64000" y="4978400"/>
            <a:ext cx="4876800" cy="38989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300"/>
              </a:lnSpc>
              <a:spcBef>
                <a:spcPts val="800"/>
              </a:spcBef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spcBef>
                <a:spcPts val="800"/>
              </a:spcBef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sai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latform-mosaic1.png" descr="platform-mosaic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osaic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quare"/>
          <p:cNvSpPr/>
          <p:nvPr/>
        </p:nvSpPr>
        <p:spPr>
          <a:xfrm>
            <a:off x="609600" y="63500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0" name="Square"/>
          <p:cNvSpPr/>
          <p:nvPr/>
        </p:nvSpPr>
        <p:spPr>
          <a:xfrm>
            <a:off x="3594100" y="63500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1" name="Square"/>
          <p:cNvSpPr/>
          <p:nvPr/>
        </p:nvSpPr>
        <p:spPr>
          <a:xfrm>
            <a:off x="9550400" y="63500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2" name="Square"/>
          <p:cNvSpPr/>
          <p:nvPr/>
        </p:nvSpPr>
        <p:spPr>
          <a:xfrm>
            <a:off x="6578600" y="34544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3" name="Square"/>
          <p:cNvSpPr/>
          <p:nvPr/>
        </p:nvSpPr>
        <p:spPr>
          <a:xfrm>
            <a:off x="609600" y="34544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4" name="Square"/>
          <p:cNvSpPr/>
          <p:nvPr/>
        </p:nvSpPr>
        <p:spPr>
          <a:xfrm>
            <a:off x="9550400" y="5588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75" name="Square"/>
          <p:cNvSpPr/>
          <p:nvPr/>
        </p:nvSpPr>
        <p:spPr>
          <a:xfrm>
            <a:off x="3594100" y="5588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276" name="platform-mosaic1.png" descr="platform-mosaic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xed Mosai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latform-mixedMosaic1.png" descr="platform-mixedMosaic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tform-TitleSubtitle.png" descr="platform-TitleSubtit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863600" y="2933700"/>
            <a:ext cx="7835900" cy="3898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7023100"/>
            <a:ext cx="7835900" cy="1841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lnSpc>
                <a:spcPts val="3100"/>
              </a:lnSpc>
              <a:buClrTx/>
              <a:buSzTx/>
              <a:buNone/>
              <a:tabLst>
                <a:tab pos="990600" algn="l"/>
              </a:tabLst>
              <a:defRPr sz="2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83883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xed Mosaic 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quare"/>
          <p:cNvSpPr/>
          <p:nvPr/>
        </p:nvSpPr>
        <p:spPr>
          <a:xfrm>
            <a:off x="609600" y="34544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3" name="Square"/>
          <p:cNvSpPr/>
          <p:nvPr/>
        </p:nvSpPr>
        <p:spPr>
          <a:xfrm>
            <a:off x="3594100" y="5588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4" name="Square"/>
          <p:cNvSpPr/>
          <p:nvPr/>
        </p:nvSpPr>
        <p:spPr>
          <a:xfrm>
            <a:off x="6578600" y="63500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295" name="Square"/>
          <p:cNvSpPr/>
          <p:nvPr/>
        </p:nvSpPr>
        <p:spPr>
          <a:xfrm>
            <a:off x="9550400" y="34544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296" name="platform-mixedMosaic1.png" descr="platform-mixedMosaic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xed Mosaic - Altern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latform-mixedMosaicAlt.png" descr="platform-mixedMosaicAl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xed Mosaic - Alternate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quare"/>
          <p:cNvSpPr/>
          <p:nvPr/>
        </p:nvSpPr>
        <p:spPr>
          <a:xfrm>
            <a:off x="3594100" y="5588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3" name="Square"/>
          <p:cNvSpPr/>
          <p:nvPr/>
        </p:nvSpPr>
        <p:spPr>
          <a:xfrm>
            <a:off x="609600" y="63500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14" name="Square"/>
          <p:cNvSpPr/>
          <p:nvPr/>
        </p:nvSpPr>
        <p:spPr>
          <a:xfrm>
            <a:off x="6578600" y="63500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15" name="platform-mixedMosaicAlt.png" descr="platform-mixedMosaicAl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Mosai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latform-mosaic2.png" descr="platform-mosai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863600" y="6667500"/>
            <a:ext cx="11264900" cy="22225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Mosaic 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"/>
          <p:cNvSpPr/>
          <p:nvPr/>
        </p:nvSpPr>
        <p:spPr>
          <a:xfrm>
            <a:off x="508000" y="6362700"/>
            <a:ext cx="119761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3" name="Square"/>
          <p:cNvSpPr/>
          <p:nvPr/>
        </p:nvSpPr>
        <p:spPr>
          <a:xfrm>
            <a:off x="609600" y="34544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4" name="Square"/>
          <p:cNvSpPr/>
          <p:nvPr/>
        </p:nvSpPr>
        <p:spPr>
          <a:xfrm>
            <a:off x="3594100" y="5588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5" name="Square"/>
          <p:cNvSpPr/>
          <p:nvPr/>
        </p:nvSpPr>
        <p:spPr>
          <a:xfrm>
            <a:off x="6578600" y="34544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6" name="Square"/>
          <p:cNvSpPr/>
          <p:nvPr/>
        </p:nvSpPr>
        <p:spPr>
          <a:xfrm>
            <a:off x="9550400" y="34544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37" name="platform-mosaic2.png" descr="platform-mosai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863600" y="6667500"/>
            <a:ext cx="11264900" cy="22225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Mosaic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latform-mosaic2-center.png" descr="platform-mosaic2-cen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Title Text"/>
          <p:cNvSpPr txBox="1">
            <a:spLocks noGrp="1"/>
          </p:cNvSpPr>
          <p:nvPr>
            <p:ph type="title"/>
          </p:nvPr>
        </p:nvSpPr>
        <p:spPr>
          <a:xfrm>
            <a:off x="863600" y="3759200"/>
            <a:ext cx="11264900" cy="22225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224155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Subtitle &amp; Mosaic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latform-mosaic3.png" descr="platform-mosaic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itle Text"/>
          <p:cNvSpPr txBox="1">
            <a:spLocks noGrp="1"/>
          </p:cNvSpPr>
          <p:nvPr>
            <p:ph type="title"/>
          </p:nvPr>
        </p:nvSpPr>
        <p:spPr>
          <a:xfrm>
            <a:off x="863600" y="876300"/>
            <a:ext cx="5295900" cy="4876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5943600"/>
            <a:ext cx="5295900" cy="2933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787400"/>
            <a:ext cx="546100" cy="5969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Subtitle &amp; Mosaic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quare"/>
          <p:cNvSpPr/>
          <p:nvPr/>
        </p:nvSpPr>
        <p:spPr>
          <a:xfrm>
            <a:off x="6578600" y="6337300"/>
            <a:ext cx="2844800" cy="28448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6" name="Square"/>
          <p:cNvSpPr/>
          <p:nvPr/>
        </p:nvSpPr>
        <p:spPr>
          <a:xfrm>
            <a:off x="6578600" y="34544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7" name="Square"/>
          <p:cNvSpPr/>
          <p:nvPr/>
        </p:nvSpPr>
        <p:spPr>
          <a:xfrm>
            <a:off x="9550400" y="558800"/>
            <a:ext cx="2844800" cy="2844800"/>
          </a:xfrm>
          <a:prstGeom prst="rect">
            <a:avLst/>
          </a:prstGeom>
          <a:solidFill>
            <a:srgbClr val="98D073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68" name="Rectangle"/>
          <p:cNvSpPr/>
          <p:nvPr/>
        </p:nvSpPr>
        <p:spPr>
          <a:xfrm>
            <a:off x="584200" y="558800"/>
            <a:ext cx="5918200" cy="8636000"/>
          </a:xfrm>
          <a:prstGeom prst="rect">
            <a:avLst/>
          </a:prstGeom>
          <a:solidFill>
            <a:srgbClr val="69934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369" name="platform-mosaic3.png" descr="platform-mosaic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Title Text"/>
          <p:cNvSpPr txBox="1">
            <a:spLocks noGrp="1"/>
          </p:cNvSpPr>
          <p:nvPr>
            <p:ph type="title"/>
          </p:nvPr>
        </p:nvSpPr>
        <p:spPr>
          <a:xfrm>
            <a:off x="863600" y="876300"/>
            <a:ext cx="5295900" cy="4876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3600" y="5943600"/>
            <a:ext cx="5295900" cy="2933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300"/>
              </a:lnSpc>
              <a:buClrTx/>
              <a:buSzTx/>
              <a:buNone/>
              <a:defRPr sz="2800">
                <a:solidFill>
                  <a:srgbClr val="000000"/>
                </a:solidFill>
              </a:defRPr>
            </a:lvl1pPr>
            <a:lvl2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2pPr>
            <a:lvl3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3pPr>
            <a:lvl4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4pPr>
            <a:lvl5pPr marL="0" indent="0">
              <a:buClrTx/>
              <a:buSzTx/>
              <a:buNone/>
              <a:tabLst>
                <a:tab pos="990600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787400"/>
            <a:ext cx="546100" cy="5969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verse Type - 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latform-bodyBasic.png" descr="platform-bodyBas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597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27400"/>
            <a:ext cx="8597900" cy="5549900"/>
          </a:xfrm>
          <a:prstGeom prst="rect">
            <a:avLst/>
          </a:prstGeom>
        </p:spPr>
        <p:txBody>
          <a:bodyPr anchor="t"/>
          <a:lstStyle>
            <a:lvl1pPr marL="308582" indent="-308582">
              <a:lnSpc>
                <a:spcPts val="3300"/>
              </a:lnSpc>
              <a:buBlip>
                <a:blip r:embed="rId4"/>
              </a:buBlip>
              <a:defRPr sz="2800">
                <a:solidFill>
                  <a:srgbClr val="000000"/>
                </a:solidFill>
              </a:defRPr>
            </a:lvl1pPr>
            <a:lvl2pPr>
              <a:lnSpc>
                <a:spcPts val="2800"/>
              </a:lnSpc>
              <a:buBlip>
                <a:blip r:embed="rId4"/>
              </a:buBlip>
              <a:defRPr sz="2400">
                <a:solidFill>
                  <a:srgbClr val="000000"/>
                </a:solidFill>
              </a:defRPr>
            </a:lvl2pPr>
            <a:lvl3pPr>
              <a:buBlip>
                <a:blip r:embed="rId4"/>
              </a:buBlip>
              <a:defRPr>
                <a:solidFill>
                  <a:srgbClr val="000000"/>
                </a:solidFill>
              </a:defRPr>
            </a:lvl3pPr>
            <a:lvl4pPr>
              <a:buBlip>
                <a:blip r:embed="rId4"/>
              </a:buBlip>
              <a:defRPr>
                <a:solidFill>
                  <a:srgbClr val="000000"/>
                </a:solidFill>
              </a:defRPr>
            </a:lvl4pPr>
            <a:lvl5pPr>
              <a:buBlip>
                <a:blip r:embed="rId4"/>
              </a:buBlip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verse Type -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Body Level One…"/>
          <p:cNvSpPr txBox="1">
            <a:spLocks noGrp="1"/>
          </p:cNvSpPr>
          <p:nvPr>
            <p:ph type="body" idx="1"/>
          </p:nvPr>
        </p:nvSpPr>
        <p:spPr>
          <a:xfrm>
            <a:off x="863600" y="850900"/>
            <a:ext cx="8597900" cy="8026400"/>
          </a:xfrm>
          <a:prstGeom prst="rect">
            <a:avLst/>
          </a:prstGeom>
        </p:spPr>
        <p:txBody>
          <a:bodyPr anchor="t"/>
          <a:lstStyle>
            <a:lvl1pPr marL="308582" indent="-308582">
              <a:lnSpc>
                <a:spcPts val="3300"/>
              </a:lnSpc>
              <a:buBlip>
                <a:blip r:embed="rId3"/>
              </a:buBlip>
              <a:defRPr sz="2800">
                <a:solidFill>
                  <a:srgbClr val="000000"/>
                </a:solidFill>
              </a:defRPr>
            </a:lvl1pPr>
            <a:lvl2pPr>
              <a:buBlip>
                <a:blip r:embed="rId3"/>
              </a:buBlip>
              <a:defRPr>
                <a:solidFill>
                  <a:srgbClr val="000000"/>
                </a:solidFill>
              </a:defRPr>
            </a:lvl2pPr>
            <a:lvl3pPr>
              <a:buBlip>
                <a:blip r:embed="rId3"/>
              </a:buBlip>
              <a:defRPr>
                <a:solidFill>
                  <a:srgbClr val="000000"/>
                </a:solidFill>
              </a:defRPr>
            </a:lvl3pPr>
            <a:lvl4pPr>
              <a:buBlip>
                <a:blip r:embed="rId3"/>
              </a:buBlip>
              <a:defRPr>
                <a:solidFill>
                  <a:srgbClr val="000000"/>
                </a:solidFill>
              </a:defRPr>
            </a:lvl4pPr>
            <a:lvl5pPr>
              <a:buBlip>
                <a:blip r:embed="rId3"/>
              </a:buBlip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48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"/>
          <p:cNvSpPr/>
          <p:nvPr/>
        </p:nvSpPr>
        <p:spPr>
          <a:xfrm>
            <a:off x="635000" y="635000"/>
            <a:ext cx="9080500" cy="2298700"/>
          </a:xfrm>
          <a:prstGeom prst="rect">
            <a:avLst/>
          </a:prstGeom>
          <a:solidFill>
            <a:srgbClr val="839F5C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8" name="Rectangle"/>
          <p:cNvSpPr/>
          <p:nvPr/>
        </p:nvSpPr>
        <p:spPr>
          <a:xfrm>
            <a:off x="9906000" y="635000"/>
            <a:ext cx="2463800" cy="2298700"/>
          </a:xfrm>
          <a:prstGeom prst="rect">
            <a:avLst/>
          </a:prstGeom>
          <a:solidFill>
            <a:srgbClr val="B1D285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647700" y="3136900"/>
            <a:ext cx="11709400" cy="5969000"/>
          </a:xfrm>
          <a:prstGeom prst="rect">
            <a:avLst/>
          </a:prstGeom>
          <a:solidFill>
            <a:srgbClr val="FFFFFF"/>
          </a:solidFill>
          <a:ln w="25400">
            <a:solidFill>
              <a:srgbClr val="839F5C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00" name="Copyright © 2009-2011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61616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2009-2011 Design Nine, Inc.  All rights reserved</a:t>
            </a:r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6106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63600" y="3352800"/>
            <a:ext cx="8610600" cy="5511800"/>
          </a:xfrm>
          <a:prstGeom prst="rect">
            <a:avLst/>
          </a:prstGeom>
        </p:spPr>
        <p:txBody>
          <a:bodyPr anchor="t"/>
          <a:lstStyle>
            <a:lvl1pPr marL="308582" indent="-308582">
              <a:lnSpc>
                <a:spcPts val="3300"/>
              </a:lnSpc>
              <a:spcBef>
                <a:spcPts val="800"/>
              </a:spcBef>
              <a:buClrTx/>
              <a:buBlip>
                <a:blip r:embed="rId2"/>
              </a:buBlip>
              <a:defRPr sz="2800">
                <a:solidFill>
                  <a:srgbClr val="000000"/>
                </a:solidFill>
              </a:defRPr>
            </a:lvl1pPr>
            <a:lvl2pPr>
              <a:spcBef>
                <a:spcPts val="300"/>
              </a:spcBef>
              <a:buClrTx/>
              <a:buBlip>
                <a:blip r:embed="rId3"/>
              </a:buBlip>
              <a:defRPr>
                <a:solidFill>
                  <a:srgbClr val="000000"/>
                </a:solidFill>
              </a:defRPr>
            </a:lvl2pPr>
            <a:lvl3pPr>
              <a:buClrTx/>
              <a:buBlip>
                <a:blip r:embed="rId2"/>
              </a:buBlip>
              <a:defRPr>
                <a:solidFill>
                  <a:srgbClr val="000000"/>
                </a:solidFill>
              </a:defRPr>
            </a:lvl3pPr>
            <a:lvl4pPr>
              <a:buBlip>
                <a:blip r:embed="rId3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2336800"/>
            <a:ext cx="419100" cy="4572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lnSpc>
                <a:spcPts val="3800"/>
              </a:lnSpc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Rectangle"/>
          <p:cNvSpPr/>
          <p:nvPr/>
        </p:nvSpPr>
        <p:spPr>
          <a:xfrm>
            <a:off x="635000" y="635000"/>
            <a:ext cx="9080500" cy="2298700"/>
          </a:xfrm>
          <a:prstGeom prst="rect">
            <a:avLst/>
          </a:prstGeom>
          <a:solidFill>
            <a:srgbClr val="839F5C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1" name="Rectangle"/>
          <p:cNvSpPr/>
          <p:nvPr/>
        </p:nvSpPr>
        <p:spPr>
          <a:xfrm>
            <a:off x="9906000" y="635000"/>
            <a:ext cx="2463800" cy="2298700"/>
          </a:xfrm>
          <a:prstGeom prst="rect">
            <a:avLst/>
          </a:prstGeom>
          <a:solidFill>
            <a:srgbClr val="B1D285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2" name="Rectangle"/>
          <p:cNvSpPr/>
          <p:nvPr/>
        </p:nvSpPr>
        <p:spPr>
          <a:xfrm>
            <a:off x="647700" y="3136900"/>
            <a:ext cx="11709400" cy="5969000"/>
          </a:xfrm>
          <a:prstGeom prst="rect">
            <a:avLst/>
          </a:prstGeom>
          <a:solidFill>
            <a:srgbClr val="FFFFFF"/>
          </a:solidFill>
          <a:ln w="25400">
            <a:solidFill>
              <a:srgbClr val="839F5C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13" name="Copyright © 2009-201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61616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2009-2010 Design Nine, Inc.  All rights reserved</a:t>
            </a:r>
          </a:p>
        </p:txBody>
      </p:sp>
      <p:sp>
        <p:nvSpPr>
          <p:cNvPr id="414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6106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2336800"/>
            <a:ext cx="419100" cy="45720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3800"/>
              </a:lnSpc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Rectangle"/>
          <p:cNvSpPr/>
          <p:nvPr/>
        </p:nvSpPr>
        <p:spPr>
          <a:xfrm>
            <a:off x="11645900" y="3124200"/>
            <a:ext cx="723900" cy="5994400"/>
          </a:xfrm>
          <a:prstGeom prst="rect">
            <a:avLst/>
          </a:prstGeom>
          <a:solidFill>
            <a:srgbClr val="839F5C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3" name="Rectangle"/>
          <p:cNvSpPr/>
          <p:nvPr/>
        </p:nvSpPr>
        <p:spPr>
          <a:xfrm>
            <a:off x="11645900" y="635000"/>
            <a:ext cx="723900" cy="2298700"/>
          </a:xfrm>
          <a:prstGeom prst="rect">
            <a:avLst/>
          </a:prstGeom>
          <a:solidFill>
            <a:srgbClr val="B1D285"/>
          </a:solidFill>
          <a:ln w="254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4" name="Rectangle"/>
          <p:cNvSpPr/>
          <p:nvPr/>
        </p:nvSpPr>
        <p:spPr>
          <a:xfrm>
            <a:off x="647700" y="647700"/>
            <a:ext cx="10795000" cy="8458200"/>
          </a:xfrm>
          <a:prstGeom prst="rect">
            <a:avLst/>
          </a:prstGeom>
          <a:ln w="25400">
            <a:solidFill>
              <a:srgbClr val="839F5C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425" name="Copyright © 2009-2013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616161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2009-2013 Design Nine, Inc.  All rights reserved</a:t>
            </a:r>
          </a:p>
        </p:txBody>
      </p:sp>
      <p:sp>
        <p:nvSpPr>
          <p:cNvPr id="426" name="Body Level One…"/>
          <p:cNvSpPr txBox="1">
            <a:spLocks noGrp="1"/>
          </p:cNvSpPr>
          <p:nvPr>
            <p:ph type="body" idx="1"/>
          </p:nvPr>
        </p:nvSpPr>
        <p:spPr>
          <a:xfrm>
            <a:off x="863600" y="863600"/>
            <a:ext cx="8610600" cy="8013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0" y="2330450"/>
            <a:ext cx="419100" cy="45720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3800"/>
              </a:lnSpc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48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latform-bodyBasic.png" descr="platform-bodyBasi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863600" y="863600"/>
            <a:ext cx="8597900" cy="190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2100" y="22479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latform-TitleCenter.png" descr="platform-TitleCen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4152900" y="1943100"/>
            <a:ext cx="4686300" cy="58547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23000" y="8362950"/>
            <a:ext cx="546100" cy="596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 - QuickMas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3810000" y="596900"/>
            <a:ext cx="5397500" cy="8559800"/>
          </a:xfrm>
          <a:prstGeom prst="rect">
            <a:avLst/>
          </a:prstGeom>
          <a:solidFill>
            <a:srgbClr val="839F5C"/>
          </a:solidFill>
          <a:ln w="254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ts val="3800"/>
              </a:lnSpc>
              <a:tabLst>
                <a:tab pos="1066800" algn="l"/>
              </a:tabLst>
              <a:defRPr sz="3200">
                <a:solidFill>
                  <a:srgbClr val="61616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pic>
        <p:nvPicPr>
          <p:cNvPr id="77" name="platform-TitleCenter.png" descr="platform-TitleCen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4152900" y="1943100"/>
            <a:ext cx="4686300" cy="58547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spcBef>
                <a:spcPts val="0"/>
              </a:spcBef>
            </a:lvl1pPr>
          </a:lstStyle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23000" y="8369300"/>
            <a:ext cx="546100" cy="59690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latform-HorizontalPhoto.png" descr="platform-HorizontalPhot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3975100" y="7378700"/>
            <a:ext cx="8178800" cy="1574800"/>
          </a:xfrm>
          <a:prstGeom prst="rect">
            <a:avLst/>
          </a:prstGeom>
        </p:spPr>
        <p:txBody>
          <a:bodyPr lIns="0" tIns="0" rIns="0" bIns="0" anchor="ctr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7400" y="8388350"/>
            <a:ext cx="546100" cy="596900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form-blank.png" descr="platform-blank.png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63600" y="876300"/>
            <a:ext cx="8674100" cy="800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46"/>
              </a:buBlip>
            </a:lvl1pPr>
            <a:lvl2pPr marL="754100" indent="-352665">
              <a:lnSpc>
                <a:spcPts val="3600"/>
              </a:lnSpc>
              <a:buBlip>
                <a:blip r:embed="rId47"/>
              </a:buBlip>
              <a:tabLst>
                <a:tab pos="1397000" algn="l"/>
              </a:tabLst>
              <a:defRPr sz="3000"/>
            </a:lvl2pPr>
            <a:lvl3pPr marL="1149913" indent="-352665">
              <a:lnSpc>
                <a:spcPts val="3300"/>
              </a:lnSpc>
              <a:buBlip>
                <a:blip r:embed="rId46"/>
              </a:buBlip>
              <a:tabLst>
                <a:tab pos="1790700" algn="l"/>
              </a:tabLst>
              <a:defRPr sz="2800"/>
            </a:lvl3pPr>
            <a:lvl4pPr marL="1545726" indent="-352665">
              <a:lnSpc>
                <a:spcPts val="3100"/>
              </a:lnSpc>
              <a:buBlip>
                <a:blip r:embed="rId47"/>
              </a:buBlip>
              <a:tabLst>
                <a:tab pos="2184400" algn="l"/>
              </a:tabLst>
              <a:defRPr sz="2600"/>
            </a:lvl4pPr>
            <a:lvl5pPr marL="1954237" indent="-352665">
              <a:lnSpc>
                <a:spcPts val="2800"/>
              </a:lnSpc>
              <a:buBlip>
                <a:blip r:embed="rId46"/>
              </a:buBlip>
              <a:tabLst>
                <a:tab pos="2590800" algn="l"/>
              </a:tabLst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762000" y="647700"/>
            <a:ext cx="87503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4800" y="2241550"/>
            <a:ext cx="546100" cy="5969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ctr">
            <a:spAutoFit/>
          </a:bodyPr>
          <a:lstStyle>
            <a:lvl1pPr algn="ctr">
              <a:lnSpc>
                <a:spcPts val="4300"/>
              </a:lnSpc>
              <a:tabLst>
                <a:tab pos="1066800" algn="l"/>
              </a:tabLst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ransition spd="med"/>
  <p:txStyles>
    <p:titleStyle>
      <a:lvl1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457200" rtl="0" latinLnBrk="0">
        <a:lnSpc>
          <a:spcPts val="7600"/>
        </a:lnSpc>
        <a:spcBef>
          <a:spcPts val="200"/>
        </a:spcBef>
        <a:spcAft>
          <a:spcPts val="0"/>
        </a:spcAft>
        <a:buClrTx/>
        <a:buSzTx/>
        <a:buFontTx/>
        <a:buNone/>
        <a:tabLst>
          <a:tab pos="1219200" algn="l"/>
        </a:tabLst>
        <a:defRPr sz="64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352665" marR="0" indent="-352665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1pPr>
      <a:lvl2pPr marL="777611" marR="0" indent="-376176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2pPr>
      <a:lvl3pPr marL="1200294" marR="0" indent="-403046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3pPr>
      <a:lvl4pPr marL="1627111" marR="0" indent="-434050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4pPr>
      <a:lvl5pPr marL="2071792" marR="0" indent="-470221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5pPr>
      <a:lvl6pPr marL="2427392" marR="0" indent="-470221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6pPr>
      <a:lvl7pPr marL="2782992" marR="0" indent="-470221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7pPr>
      <a:lvl8pPr marL="3138592" marR="0" indent="-470221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8pPr>
      <a:lvl9pPr marL="3494192" marR="0" indent="-470221" algn="l" defTabSz="457200" rtl="0" latinLnBrk="0">
        <a:lnSpc>
          <a:spcPts val="3800"/>
        </a:lnSpc>
        <a:spcBef>
          <a:spcPts val="1400"/>
        </a:spcBef>
        <a:spcAft>
          <a:spcPts val="0"/>
        </a:spcAft>
        <a:buClr>
          <a:srgbClr val="000000"/>
        </a:buClr>
        <a:buSzPct val="60000"/>
        <a:buFontTx/>
        <a:buBlip>
          <a:blip r:embed="rId46"/>
        </a:buBlip>
        <a:tabLst>
          <a:tab pos="990600" algn="l"/>
        </a:tabLst>
        <a:defRPr sz="3200" b="0" i="0" u="none" strike="noStrike" cap="none" spc="0" baseline="0">
          <a:solidFill>
            <a:srgbClr val="616161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457200" latinLnBrk="0">
        <a:lnSpc>
          <a:spcPts val="43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3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latform-TitleSubtitle.png" descr="platform-TitleSubtit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Andrew Cohill, Ph.D.…"/>
          <p:cNvSpPr txBox="1">
            <a:spLocks noGrp="1"/>
          </p:cNvSpPr>
          <p:nvPr>
            <p:ph type="body" sz="quarter" idx="1"/>
          </p:nvPr>
        </p:nvSpPr>
        <p:spPr>
          <a:xfrm>
            <a:off x="762000" y="7772400"/>
            <a:ext cx="5168900" cy="137160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2100"/>
              </a:lnSpc>
              <a:spcBef>
                <a:spcPts val="500"/>
              </a:spcBef>
              <a:buClr>
                <a:srgbClr val="DE2814"/>
              </a:buClr>
              <a:defRPr sz="1800">
                <a:effectLst>
                  <a:outerShdw blurRad="63500" dist="50800" dir="2700000" rotWithShape="0">
                    <a:srgbClr val="000000">
                      <a:alpha val="75000"/>
                    </a:srgbClr>
                  </a:outerShdw>
                </a:effectLst>
              </a:defRPr>
            </a:pPr>
            <a:r>
              <a:t>Andrew Cohill, Ph.D.</a:t>
            </a:r>
          </a:p>
          <a:p>
            <a:pPr>
              <a:lnSpc>
                <a:spcPts val="2800"/>
              </a:lnSpc>
              <a:spcBef>
                <a:spcPts val="500"/>
              </a:spcBef>
              <a:buClr>
                <a:srgbClr val="DE2814"/>
              </a:buClr>
              <a:defRPr sz="2400">
                <a:effectLst>
                  <a:outerShdw blurRad="63500" dist="50800" dir="2700000" rotWithShape="0">
                    <a:srgbClr val="000000">
                      <a:alpha val="75000"/>
                    </a:srgbClr>
                  </a:outerShdw>
                </a:effectLst>
              </a:defRPr>
            </a:pPr>
            <a:r>
              <a:t>Design Nine, Inc.</a:t>
            </a:r>
          </a:p>
        </p:txBody>
      </p:sp>
      <p:sp>
        <p:nvSpPr>
          <p:cNvPr id="438" name="Jefferson County Broadband Study"/>
          <p:cNvSpPr/>
          <p:nvPr/>
        </p:nvSpPr>
        <p:spPr>
          <a:xfrm>
            <a:off x="1436529" y="4603750"/>
            <a:ext cx="6438901" cy="219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lnSpc>
                <a:spcPts val="5700"/>
              </a:lnSpc>
              <a:tabLst>
                <a:tab pos="1066800" algn="l"/>
              </a:tabLst>
              <a:defRPr sz="4800">
                <a:solidFill>
                  <a:srgbClr val="EEEEEE"/>
                </a:solidFill>
                <a:effectLst>
                  <a:outerShdw blurRad="63500" dist="50800" dir="2700000" rotWithShape="0">
                    <a:srgbClr val="000000">
                      <a:alpha val="75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>
                <a:solidFill>
                  <a:srgbClr val="DE2814"/>
                </a:solidFill>
                <a:effectLst/>
              </a:defRPr>
            </a:pPr>
            <a:r>
              <a:rPr>
                <a:solidFill>
                  <a:srgbClr val="EEEEEE"/>
                </a:solidFill>
                <a:effectLst>
                  <a:outerShdw blurRad="63500" dist="50800" dir="2700000" rotWithShape="0">
                    <a:srgbClr val="000000">
                      <a:alpha val="75000"/>
                    </a:srgbClr>
                  </a:outerShdw>
                </a:effectLst>
              </a:rPr>
              <a:t>Jefferson County Broadband Study</a:t>
            </a:r>
          </a:p>
        </p:txBody>
      </p:sp>
      <p:pic>
        <p:nvPicPr>
          <p:cNvPr id="439" name="fiber_switch_and_cables.jpg" descr="fiber_switch_and_cabl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4415" y="1039509"/>
            <a:ext cx="3537873" cy="2653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7397" y="712396"/>
            <a:ext cx="6435897" cy="8328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497" y="686996"/>
            <a:ext cx="6475151" cy="8379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8847" y="656837"/>
            <a:ext cx="6521761" cy="8439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Fiber projects can get Internet from a nearby tower…"/>
          <p:cNvSpPr txBox="1">
            <a:spLocks noGrp="1"/>
          </p:cNvSpPr>
          <p:nvPr>
            <p:ph type="body" sz="half" idx="1"/>
          </p:nvPr>
        </p:nvSpPr>
        <p:spPr>
          <a:xfrm>
            <a:off x="749300" y="469900"/>
            <a:ext cx="4673154" cy="8383786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3600"/>
              </a:lnSpc>
              <a:buBlip>
                <a:blip r:embed="rId3"/>
              </a:buBlip>
              <a:defRPr sz="3000"/>
            </a:pPr>
            <a:r>
              <a:t>Fiber projects can get Internet from a nearby tower</a:t>
            </a:r>
          </a:p>
          <a:p>
            <a:pPr>
              <a:lnSpc>
                <a:spcPts val="3600"/>
              </a:lnSpc>
              <a:buBlip>
                <a:blip r:embed="rId3"/>
              </a:buBlip>
              <a:defRPr sz="3000"/>
            </a:pPr>
            <a:r>
              <a:t>Fiber with wireless backhaul can easily deliver 100 Meg/100 Meg service</a:t>
            </a:r>
          </a:p>
          <a:p>
            <a:pPr>
              <a:lnSpc>
                <a:spcPts val="3600"/>
              </a:lnSpc>
              <a:buBlip>
                <a:blip r:embed="rId3"/>
              </a:buBlip>
              <a:defRPr sz="3000"/>
            </a:pPr>
            <a:r>
              <a:t>Dark fiber only—service providers install and manage all equipment</a:t>
            </a:r>
          </a:p>
          <a:p>
            <a:pPr>
              <a:lnSpc>
                <a:spcPts val="3600"/>
              </a:lnSpc>
              <a:buBlip>
                <a:blip r:embed="rId3"/>
              </a:buBlip>
              <a:defRPr sz="3000"/>
            </a:pPr>
            <a:r>
              <a:t>Dark fiber very easy for the County to maintain—no day to day responsibility</a:t>
            </a:r>
          </a:p>
          <a:p>
            <a:pPr>
              <a:lnSpc>
                <a:spcPts val="3600"/>
              </a:lnSpc>
              <a:buBlip>
                <a:blip r:embed="rId3"/>
              </a:buBlip>
              <a:defRPr sz="3000"/>
            </a:pPr>
            <a:r>
              <a:t>Fiber repair can be outsourced—additional County staff not required</a:t>
            </a:r>
          </a:p>
        </p:txBody>
      </p:sp>
      <p:sp>
        <p:nvSpPr>
          <p:cNvPr id="500" name="Text"/>
          <p:cNvSpPr txBox="1"/>
          <p:nvPr/>
        </p:nvSpPr>
        <p:spPr>
          <a:xfrm>
            <a:off x="5765800" y="5708650"/>
            <a:ext cx="127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</p:txBody>
      </p:sp>
      <p:graphicFrame>
        <p:nvGraphicFramePr>
          <p:cNvPr id="501" name="Table"/>
          <p:cNvGraphicFramePr/>
          <p:nvPr/>
        </p:nvGraphicFramePr>
        <p:xfrm>
          <a:off x="5778500" y="1466850"/>
          <a:ext cx="6350000" cy="9229725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55600"/>
                <a:gridCol w="3924300"/>
                <a:gridCol w="1206500"/>
              </a:tblGrid>
              <a:tr h="24130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Knott Road to Potomac River FTTH Pilot Cost Summary</a:t>
                      </a:r>
                    </a:p>
                  </a:txBody>
                  <a:tcPr marL="12700" marR="12700" marT="12700" marB="12700" anchor="ctr" horzOverflow="overflow">
                    <a:lnB w="12700">
                      <a:solidFill>
                        <a:srgbClr val="40404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ITEM/PROJECT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ESTIMATED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Knott Road to Potomac River FTTH Pilot Construction Materials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$129,918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Knott Road to Potomac River FTTH Pilot Distribution Labor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$410,733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3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Knott Road to Potomac River FTTH Pilot Structures, Cabinets, and Equipment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$28,455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Knott Road to Potomac River FTTH Pilot Drop Construction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$88,775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5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Network Construction Subtotal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>
                        <a:alpha val="509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$657,881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  <a:solidFill>
                      <a:srgbClr val="C3CFD9">
                        <a:alpha val="50926"/>
                      </a:srgb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6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Project Management, Network Engineering, Integration, and Testing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04040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$78,946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04040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7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Misc Fees,  Advertising,  Technical Services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$5,000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8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Bookkeeping and Administration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$2,500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9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Engineering, Permitting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04040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$43,680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04040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Legal Costs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$2,500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04040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11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Network Management Software and Services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$4,500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12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Other Costs Subtotal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>
                        <a:alpha val="5092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$137,126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>
                        <a:alpha val="50926"/>
                      </a:srgbClr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13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Project Total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$795,007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14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Contingency at 5%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$39,750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44444"/>
                      </a:solidFill>
                      <a:miter lim="400000"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969678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15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04040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Project Total (with contingency)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$834,757</a:t>
                      </a:r>
                    </a:p>
                  </a:txBody>
                  <a:tcPr marL="12700" marR="12700" marT="12700" marB="12700" anchor="ctr" horzOverflow="overflow">
                    <a:lnL w="12700">
                      <a:solidFill>
                        <a:srgbClr val="444444"/>
                      </a:solidFill>
                      <a:miter lim="400000"/>
                    </a:lnL>
                    <a:lnR w="12700">
                      <a:solidFill>
                        <a:srgbClr val="444444"/>
                      </a:solidFill>
                      <a:miter lim="400000"/>
                    </a:lnR>
                    <a:lnT w="12700">
                      <a:solidFill>
                        <a:srgbClr val="444444"/>
                      </a:solidFill>
                      <a:miter lim="400000"/>
                    </a:lnT>
                    <a:lnB w="12700">
                      <a:solidFill>
                        <a:srgbClr val="404040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</a:tr>
            </a:tbl>
          </a:graphicData>
        </a:graphic>
      </p:graphicFrame>
      <p:sp>
        <p:nvSpPr>
          <p:cNvPr id="502" name="Text"/>
          <p:cNvSpPr txBox="1"/>
          <p:nvPr/>
        </p:nvSpPr>
        <p:spPr>
          <a:xfrm>
            <a:off x="5613400" y="819150"/>
            <a:ext cx="127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506" name="Attracting WIS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Attracting WISPs</a:t>
            </a:r>
          </a:p>
        </p:txBody>
      </p:sp>
      <p:sp>
        <p:nvSpPr>
          <p:cNvPr id="507" name="Work with wireless and wireline ISPs…"/>
          <p:cNvSpPr txBox="1">
            <a:spLocks noGrp="1"/>
          </p:cNvSpPr>
          <p:nvPr>
            <p:ph type="body" idx="1"/>
          </p:nvPr>
        </p:nvSpPr>
        <p:spPr>
          <a:xfrm>
            <a:off x="787400" y="3217291"/>
            <a:ext cx="11077079" cy="5808218"/>
          </a:xfrm>
          <a:prstGeom prst="rect">
            <a:avLst/>
          </a:prstGeom>
        </p:spPr>
        <p:txBody>
          <a:bodyPr/>
          <a:lstStyle/>
          <a:p>
            <a:pPr marL="352665" indent="-352665">
              <a:buBlip>
                <a:blip r:embed="rId3"/>
              </a:buBlip>
            </a:pPr>
            <a:r>
              <a:t>Work with wireless and wireline ISPs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Modest application fee for tower access, use fixed monthly lease fee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Use a single tower space agreement for all providers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Offer a grace period of three to six months to allow WISPs to build subscriber base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Include performance requirements to encourage good service from WISPs</a:t>
            </a:r>
          </a:p>
          <a:p>
            <a:pPr marL="352665" indent="-352665">
              <a:buBlip>
                <a:blip r:embed="rId3"/>
              </a:buBlip>
            </a:pPr>
            <a:r>
              <a:t>Keep structural analysis costs as low as possible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Some localities charge high engineering analysis fees</a:t>
            </a:r>
          </a:p>
          <a:p>
            <a:pPr marL="352665" indent="-352665">
              <a:buBlip>
                <a:blip r:embed="rId3"/>
              </a:buBlip>
            </a:pPr>
            <a:r>
              <a:t>Provide space at base of towers for WISP equipment</a:t>
            </a:r>
          </a:p>
          <a:p>
            <a:pPr marL="352665" indent="-352665">
              <a:buBlip>
                <a:blip r:embed="rId3"/>
              </a:buBlip>
            </a:pPr>
            <a:r>
              <a:t>Keep electric service fees as low as possible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Shared generator access is desirable</a:t>
            </a:r>
          </a:p>
          <a:p>
            <a:pPr marL="352665" indent="-352665">
              <a:buBlip>
                <a:blip r:embed="rId3"/>
              </a:buBlip>
            </a:pPr>
            <a:r>
              <a:t>Consider single lease agreement that includes all towers</a:t>
            </a:r>
          </a:p>
          <a:p>
            <a:pPr marL="648300" lvl="1" indent="-246866">
              <a:lnSpc>
                <a:spcPts val="21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1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Provides more incentive to offer service throughout Grant County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511" name="Getting Start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Getting Started</a:t>
            </a:r>
          </a:p>
        </p:txBody>
      </p:sp>
      <p:sp>
        <p:nvSpPr>
          <p:cNvPr id="512" name="County should not be in the Internet business, should not compete with the private sector…"/>
          <p:cNvSpPr txBox="1">
            <a:spLocks noGrp="1"/>
          </p:cNvSpPr>
          <p:nvPr>
            <p:ph type="body" idx="1"/>
          </p:nvPr>
        </p:nvSpPr>
        <p:spPr>
          <a:xfrm>
            <a:off x="749424" y="3149600"/>
            <a:ext cx="11505952" cy="5943600"/>
          </a:xfrm>
          <a:prstGeom prst="rect">
            <a:avLst/>
          </a:prstGeom>
        </p:spPr>
        <p:txBody>
          <a:bodyPr/>
          <a:lstStyle/>
          <a:p>
            <a:pPr marL="352665" indent="-352665">
              <a:buBlip>
                <a:blip r:embed="rId3"/>
              </a:buBlip>
            </a:pPr>
            <a:r>
              <a:t>County should not be in the Internet business, should not compete with the private sector</a:t>
            </a:r>
          </a:p>
          <a:p>
            <a:pPr marL="352665" indent="-352665">
              <a:buBlip>
                <a:blip r:embed="rId3"/>
              </a:buBlip>
            </a:pPr>
            <a:r>
              <a:t>Focus on improved wireless broadband access in the short term</a:t>
            </a:r>
          </a:p>
          <a:p>
            <a:pPr marL="352665" indent="-352665">
              <a:buBlip>
                <a:blip r:embed="rId3"/>
              </a:buBlip>
            </a:pPr>
            <a:r>
              <a:t>Long term goal should be some fiber to the home in some areas</a:t>
            </a:r>
          </a:p>
          <a:p>
            <a:pPr lvl="1">
              <a:buBlip>
                <a:blip r:embed="rId4"/>
              </a:buBlip>
            </a:pPr>
            <a:r>
              <a:t>Critical to attracting and retaining businesses, a younger workforce</a:t>
            </a:r>
          </a:p>
          <a:p>
            <a:pPr marL="352665" indent="-352665">
              <a:buBlip>
                <a:blip r:embed="rId3"/>
              </a:buBlip>
            </a:pPr>
            <a:r>
              <a:t>Fund for success</a:t>
            </a:r>
          </a:p>
          <a:p>
            <a:pPr marL="613033" lvl="1" indent="-211599">
              <a:lnSpc>
                <a:spcPts val="2500"/>
              </a:lnSpc>
              <a:spcBef>
                <a:spcPts val="400"/>
              </a:spcBef>
              <a:buBlip>
                <a:blip r:embed="rId4"/>
              </a:buBlip>
              <a:tabLst>
                <a:tab pos="990600" algn="l"/>
              </a:tabLst>
              <a:defRPr sz="2100"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Grants could supply much of the funding needed</a:t>
            </a:r>
          </a:p>
          <a:p>
            <a:pPr marL="352665" indent="-352665">
              <a:buBlip>
                <a:blip r:embed="rId3"/>
              </a:buBlip>
            </a:pPr>
            <a:r>
              <a:t>Manage expectations</a:t>
            </a:r>
          </a:p>
          <a:p>
            <a:pPr marL="352665" indent="-352665">
              <a:buBlip>
                <a:blip r:embed="rId3"/>
              </a:buBlip>
            </a:pPr>
            <a:r>
              <a:t>Get started with what is possible now</a:t>
            </a:r>
          </a:p>
          <a:p>
            <a:pPr marL="683566" lvl="1" indent="-282132">
              <a:lnSpc>
                <a:spcPts val="2800"/>
              </a:lnSpc>
              <a:spcBef>
                <a:spcPts val="800"/>
              </a:spcBef>
              <a:buBlip>
                <a:blip r:embed="rId4"/>
              </a:buBlip>
              <a:tabLst>
                <a:tab pos="990600" algn="l"/>
              </a:tabLst>
              <a:defRPr sz="2400"/>
            </a:pPr>
            <a:r>
              <a:t>Don’t wait</a:t>
            </a:r>
          </a:p>
          <a:p>
            <a:pPr marL="352665" indent="-352665">
              <a:buBlip>
                <a:blip r:embed="rId3"/>
              </a:buBlip>
            </a:pPr>
            <a:r>
              <a:t>Develop public/private partnerships with service providers</a:t>
            </a:r>
          </a:p>
          <a:p>
            <a:pPr marL="352665" indent="-352665">
              <a:buBlip>
                <a:blip r:embed="rId3"/>
              </a:buBlip>
            </a:pPr>
            <a:r>
              <a:t>Look for opportunities to leverage public safety opportunities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443" name="Survey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Survey Results</a:t>
            </a:r>
          </a:p>
        </p:txBody>
      </p:sp>
      <p:sp>
        <p:nvSpPr>
          <p:cNvPr id="444" name="Residential Survey:  2344 responses— 12% response rate where 3% considered good…"/>
          <p:cNvSpPr txBox="1">
            <a:spLocks noGrp="1"/>
          </p:cNvSpPr>
          <p:nvPr>
            <p:ph type="body" sz="quarter" idx="1"/>
          </p:nvPr>
        </p:nvSpPr>
        <p:spPr>
          <a:xfrm>
            <a:off x="655885" y="3143601"/>
            <a:ext cx="11879015" cy="1107580"/>
          </a:xfrm>
          <a:prstGeom prst="rect">
            <a:avLst/>
          </a:prstGeom>
        </p:spPr>
        <p:txBody>
          <a:bodyPr/>
          <a:lstStyle/>
          <a:p>
            <a:pPr marL="352665" indent="-352665">
              <a:lnSpc>
                <a:spcPts val="2800"/>
              </a:lnSpc>
              <a:buBlip>
                <a:blip r:embed="rId3"/>
              </a:buBlip>
              <a:defRPr sz="2400"/>
            </a:pPr>
            <a:r>
              <a:t>Residential Survey:  2344 responses— 12% response rate where 3% considered good</a:t>
            </a:r>
          </a:p>
          <a:p>
            <a:pPr marL="352665" indent="-352665">
              <a:lnSpc>
                <a:spcPts val="2800"/>
              </a:lnSpc>
              <a:buBlip>
                <a:blip r:embed="rId3"/>
              </a:buBlip>
              <a:defRPr sz="2400"/>
            </a:pPr>
            <a:r>
              <a:t>Business Survey:  104 responses— very good for size of the county</a:t>
            </a:r>
          </a:p>
        </p:txBody>
      </p:sp>
      <p:sp>
        <p:nvSpPr>
          <p:cNvPr id="445" name="89% of respondents want better Internet service."/>
          <p:cNvSpPr/>
          <p:nvPr/>
        </p:nvSpPr>
        <p:spPr>
          <a:xfrm>
            <a:off x="798532" y="4406900"/>
            <a:ext cx="2390736" cy="127000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89% of respondents want better Internet service.</a:t>
            </a:r>
          </a:p>
        </p:txBody>
      </p:sp>
      <p:sp>
        <p:nvSpPr>
          <p:cNvPr id="446" name="44% of residents are “dissatisfied” or “very dissatisfied” with current Internet service."/>
          <p:cNvSpPr/>
          <p:nvPr/>
        </p:nvSpPr>
        <p:spPr>
          <a:xfrm>
            <a:off x="3367980" y="4406900"/>
            <a:ext cx="2382640" cy="1270000"/>
          </a:xfrm>
          <a:prstGeom prst="rect">
            <a:avLst/>
          </a:prstGeom>
          <a:solidFill>
            <a:srgbClr val="C3CFD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44% of residents are “dissatisfied” or “very dissatisfied” with current Internet service. </a:t>
            </a:r>
          </a:p>
          <a:p>
            <a: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endParaRPr/>
          </a:p>
        </p:txBody>
      </p:sp>
      <p:sp>
        <p:nvSpPr>
          <p:cNvPr id="447" name="63% of respondents report they have trouble using common Internet services"/>
          <p:cNvSpPr/>
          <p:nvPr/>
        </p:nvSpPr>
        <p:spPr>
          <a:xfrm>
            <a:off x="798532" y="7315200"/>
            <a:ext cx="4949935" cy="145995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22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63% of respondents report they have trouble using common Internet services </a:t>
            </a:r>
          </a:p>
        </p:txBody>
      </p:sp>
      <p:sp>
        <p:nvSpPr>
          <p:cNvPr id="448" name="97% of respondents believe that local Government should help facilitate better Internet access"/>
          <p:cNvSpPr/>
          <p:nvPr/>
        </p:nvSpPr>
        <p:spPr>
          <a:xfrm>
            <a:off x="3363932" y="5839321"/>
            <a:ext cx="2390736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r>
              <a:t>97% of respondents believe that local Government should help facilitate better Internet access </a:t>
            </a:r>
          </a:p>
          <a:p>
            <a: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pPr>
            <a:endParaRPr/>
          </a:p>
        </p:txBody>
      </p:sp>
      <p:sp>
        <p:nvSpPr>
          <p:cNvPr id="449" name="55% indicate that availability of broadband Internet is affecting where they choose to live."/>
          <p:cNvSpPr/>
          <p:nvPr/>
        </p:nvSpPr>
        <p:spPr>
          <a:xfrm>
            <a:off x="798532" y="5839321"/>
            <a:ext cx="2390736" cy="1270001"/>
          </a:xfrm>
          <a:prstGeom prst="rect">
            <a:avLst/>
          </a:prstGeom>
          <a:solidFill>
            <a:srgbClr val="C3CFD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chemeClr val="accent5">
                    <a:lumOff val="-29866"/>
                  </a:schemeClr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55% indicate that availability of broadband Internet is affecting where they choose to live.</a:t>
            </a:r>
          </a:p>
        </p:txBody>
      </p:sp>
      <p:sp>
        <p:nvSpPr>
          <p:cNvPr id="450" name="99% indicated that the Internet is important to the success of their business over the next five years."/>
          <p:cNvSpPr/>
          <p:nvPr/>
        </p:nvSpPr>
        <p:spPr>
          <a:xfrm>
            <a:off x="6686538" y="6003780"/>
            <a:ext cx="2390736" cy="1270001"/>
          </a:xfrm>
          <a:prstGeom prst="rect">
            <a:avLst/>
          </a:prstGeom>
          <a:solidFill>
            <a:srgbClr val="C3CFD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99% indicated that the Internet is important to the success of their business over the next five years.</a:t>
            </a:r>
          </a:p>
        </p:txBody>
      </p:sp>
      <p:sp>
        <p:nvSpPr>
          <p:cNvPr id="451" name="99% of businesses indicated that the Internet is essential to their business."/>
          <p:cNvSpPr/>
          <p:nvPr/>
        </p:nvSpPr>
        <p:spPr>
          <a:xfrm>
            <a:off x="9587218" y="4489129"/>
            <a:ext cx="2390736" cy="1270001"/>
          </a:xfrm>
          <a:prstGeom prst="rect">
            <a:avLst/>
          </a:prstGeom>
          <a:solidFill>
            <a:srgbClr val="C3CFD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99% of businesses indicated that the Internet is essential to their business.</a:t>
            </a:r>
          </a:p>
        </p:txBody>
      </p:sp>
      <p:sp>
        <p:nvSpPr>
          <p:cNvPr id="452" name="86% of business respondents want better Internet access."/>
          <p:cNvSpPr/>
          <p:nvPr/>
        </p:nvSpPr>
        <p:spPr>
          <a:xfrm>
            <a:off x="6686538" y="4454380"/>
            <a:ext cx="2390736" cy="1270001"/>
          </a:xfrm>
          <a:prstGeom prst="rect">
            <a:avLst/>
          </a:prstGeom>
          <a:solidFill>
            <a:srgbClr val="9EC1F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86% of business respondents want better Internet access.</a:t>
            </a:r>
          </a:p>
        </p:txBody>
      </p:sp>
      <p:sp>
        <p:nvSpPr>
          <p:cNvPr id="453" name="Only 28% of businesses are “satisfied” or “very satisfied” with their current Internet service."/>
          <p:cNvSpPr/>
          <p:nvPr/>
        </p:nvSpPr>
        <p:spPr>
          <a:xfrm>
            <a:off x="9587218" y="6003780"/>
            <a:ext cx="2390736" cy="1270001"/>
          </a:xfrm>
          <a:prstGeom prst="rect">
            <a:avLst/>
          </a:prstGeom>
          <a:solidFill>
            <a:srgbClr val="9EC1F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6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Only 28% of businesses are “satisfied” or “very satisfied” with their current Internet service.</a:t>
            </a:r>
          </a:p>
        </p:txBody>
      </p:sp>
      <p:sp>
        <p:nvSpPr>
          <p:cNvPr id="454" name="33% of the Jefferson County businesses that responded are home-based"/>
          <p:cNvSpPr/>
          <p:nvPr/>
        </p:nvSpPr>
        <p:spPr>
          <a:xfrm>
            <a:off x="6686538" y="7553180"/>
            <a:ext cx="2390736" cy="1270001"/>
          </a:xfrm>
          <a:prstGeom prst="rect">
            <a:avLst/>
          </a:prstGeom>
          <a:solidFill>
            <a:srgbClr val="9EC1F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33% of the Jefferson County businesses that responded are home-based</a:t>
            </a:r>
          </a:p>
        </p:txBody>
      </p:sp>
      <p:sp>
        <p:nvSpPr>
          <p:cNvPr id="455" name="88% of businesses that responded need employees to be able to work from home"/>
          <p:cNvSpPr/>
          <p:nvPr/>
        </p:nvSpPr>
        <p:spPr>
          <a:xfrm>
            <a:off x="9587218" y="7553180"/>
            <a:ext cx="2390736" cy="1270001"/>
          </a:xfrm>
          <a:prstGeom prst="rect">
            <a:avLst/>
          </a:prstGeom>
          <a:solidFill>
            <a:srgbClr val="C3CFD9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33200" algn="ctr">
              <a:lnSpc>
                <a:spcPct val="120000"/>
              </a:lnSpc>
              <a:spcBef>
                <a:spcPts val="1000"/>
              </a:spcBef>
              <a:defRPr sz="1500">
                <a:solidFill>
                  <a:srgbClr val="40404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venir Next Condensed"/>
                <a:ea typeface="Avenir Next Condensed"/>
                <a:cs typeface="Avenir Next Condensed"/>
                <a:sym typeface="Avenir Next Condensed"/>
              </a:defRPr>
            </a:lvl1pPr>
          </a:lstStyle>
          <a:p>
            <a:r>
              <a:t>88% of businesses that responded need employees to be able to work from home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760" y="698896"/>
            <a:ext cx="5882284" cy="7612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0438" y="656629"/>
            <a:ext cx="5882284" cy="7612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Do the math for Jefferson County"/>
          <p:cNvSpPr txBox="1">
            <a:spLocks noGrp="1"/>
          </p:cNvSpPr>
          <p:nvPr>
            <p:ph type="title"/>
          </p:nvPr>
        </p:nvSpPr>
        <p:spPr>
          <a:xfrm>
            <a:off x="1041400" y="850900"/>
            <a:ext cx="8394700" cy="1955800"/>
          </a:xfrm>
          <a:prstGeom prst="rect">
            <a:avLst/>
          </a:prstGeom>
        </p:spPr>
        <p:txBody>
          <a:bodyPr/>
          <a:lstStyle/>
          <a:p>
            <a:r>
              <a:t>Do the math for Jefferson County</a:t>
            </a:r>
          </a:p>
        </p:txBody>
      </p:sp>
      <p:graphicFrame>
        <p:nvGraphicFramePr>
          <p:cNvPr id="463" name="Table"/>
          <p:cNvGraphicFramePr/>
          <p:nvPr/>
        </p:nvGraphicFramePr>
        <p:xfrm>
          <a:off x="685800" y="3173891"/>
          <a:ext cx="11518008" cy="7742868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3888367"/>
                <a:gridCol w="1864285"/>
                <a:gridCol w="1944183"/>
                <a:gridCol w="1904234"/>
                <a:gridCol w="1904234"/>
              </a:tblGrid>
              <a:tr h="249866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/>
                        <a:t>Jefferson County 30 Year Estimated Telecom Expenditures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 Households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marL="539750"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20,895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Businesses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872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2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Estimated Internet Access Type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Medium"/>
                          <a:ea typeface="Avenir Next Medium"/>
                          <a:cs typeface="Avenir Next Medium"/>
                          <a:sym typeface="Avenir Next Medium"/>
                        </a:rPr>
                        <a:t>Households using Cell Phone for Internet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Medium"/>
                          <a:ea typeface="Avenir Next Medium"/>
                          <a:cs typeface="Avenir Next Medium"/>
                          <a:sym typeface="Avenir Next Medium"/>
                        </a:rPr>
                        <a:t>Households with 
“little” broadband DSL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Medium"/>
                          <a:ea typeface="Avenir Next Medium"/>
                          <a:cs typeface="Avenir Next Medium"/>
                          <a:sym typeface="Avenir Next Medium"/>
                        </a:rPr>
                        <a:t>Households with Cable Modems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Medium"/>
                          <a:ea typeface="Avenir Next Medium"/>
                          <a:cs typeface="Avenir Next Medium"/>
                          <a:sym typeface="Avenir Next Medium"/>
                        </a:rPr>
                        <a:t>Households with no 
Internet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Household Percentage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39750"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9%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39750"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42%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39750"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32%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39750" defTabSz="359409">
                        <a:lnSpc>
                          <a:spcPct val="100000"/>
                        </a:lnSpc>
                        <a:spcBef>
                          <a:spcPts val="9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17%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Number of households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1,881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8,776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6,686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3,552</a:t>
                      </a:r>
                    </a:p>
                  </a:txBody>
                  <a:tcPr marL="38100" marR="38100" marT="38100" marB="381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Average monthly 
telecom expenditures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Cell Phone for Voice/Internet $90
Cable/satellite TV:  $65 bundle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Cell Phone $70
Phone:  $13
Satellite TV:  $60
Broadband Internet: $45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Cell Phone $70
Phone $15
TV $43
Broadband Internet $45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Cell Phone, no Internet, $70
Cable/satellite TV:  $65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Monthly Cost of Services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$155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$188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$173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$135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Annual household cost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$1,860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$2,256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$2,076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$1,620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Annual  cost all households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$3,497,823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$19,798,430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$13,880,966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$5,754,483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30 year expenditure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$104,934,690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$593,952,912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$416,428,992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$172,634,490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2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Total residential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200">
                          <a:solidFill>
                            <a:srgbClr val="000000"/>
                          </a:solidFill>
                          <a:latin typeface="Avenir Next"/>
                          <a:ea typeface="Avenir Next"/>
                          <a:cs typeface="Avenir Next"/>
                          <a:sym typeface="Avenir Next"/>
                        </a:defRPr>
                      </a:pPr>
                      <a:r>
                        <a:t>expenditures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$1,287,951,084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 Estimated Cost of Hidden Fees</a:t>
                      </a:r>
                    </a:p>
                  </a:txBody>
                  <a:tcPr marL="38100" marR="38100" marT="38100" marB="381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$189,870,859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 Business Costs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$54,151,200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venir Next Medium"/>
                          <a:ea typeface="Avenir Next Medium"/>
                          <a:cs typeface="Avenir Next Medium"/>
                          <a:sym typeface="Avenir Next Medium"/>
                        </a:rPr>
                        <a:t>Total expenditures</a:t>
                      </a:r>
                    </a:p>
                  </a:txBody>
                  <a:tcPr marL="63500" marR="63500" marT="63500" marB="635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$1,531,973,143</a:t>
                      </a:r>
                    </a:p>
                  </a:txBody>
                  <a:tcPr marL="63500" marR="63500" marT="63500" marB="635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4C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64" name="Text"/>
          <p:cNvSpPr txBox="1"/>
          <p:nvPr/>
        </p:nvSpPr>
        <p:spPr>
          <a:xfrm>
            <a:off x="2451100" y="3834291"/>
            <a:ext cx="12700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468" name="Find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Findings</a:t>
            </a:r>
          </a:p>
        </p:txBody>
      </p:sp>
      <p:sp>
        <p:nvSpPr>
          <p:cNvPr id="469" name="Many residents and businesses lack even minimally adequate broadband…"/>
          <p:cNvSpPr txBox="1">
            <a:spLocks noGrp="1"/>
          </p:cNvSpPr>
          <p:nvPr>
            <p:ph type="body" idx="1"/>
          </p:nvPr>
        </p:nvSpPr>
        <p:spPr>
          <a:xfrm>
            <a:off x="698500" y="3149599"/>
            <a:ext cx="10655400" cy="5808218"/>
          </a:xfrm>
          <a:prstGeom prst="rect">
            <a:avLst/>
          </a:prstGeom>
        </p:spPr>
        <p:txBody>
          <a:bodyPr/>
          <a:lstStyle/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Many residents and businesses lack even minimally adequate broadband</a:t>
            </a:r>
          </a:p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Fixed point wireless broadband important to improving access, creating competition</a:t>
            </a:r>
          </a:p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County should not be in the Internet business, should not compete with the private sector</a:t>
            </a:r>
          </a:p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County role should be limited to providing basic infrastructure for private sector providers</a:t>
            </a:r>
          </a:p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Look for opportunities for public/private partnerships</a:t>
            </a:r>
          </a:p>
          <a:p>
            <a:pPr marL="352665" indent="-352665">
              <a:lnSpc>
                <a:spcPts val="3600"/>
              </a:lnSpc>
              <a:buBlip>
                <a:blip r:embed="rId3"/>
              </a:buBlip>
              <a:defRPr sz="3000"/>
            </a:pPr>
            <a:r>
              <a:t>Grant funds may be available to meet some of the needs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latform-bodyBasic.png" descr="platform-bodyBas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Copyright © 2010-2020 Design Nine, Inc.  All rights reserved"/>
          <p:cNvSpPr/>
          <p:nvPr/>
        </p:nvSpPr>
        <p:spPr>
          <a:xfrm>
            <a:off x="1167085" y="9156700"/>
            <a:ext cx="44922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ts val="1600"/>
              </a:lnSpc>
              <a:tabLst>
                <a:tab pos="1066800" algn="l"/>
              </a:tabLst>
              <a:defRPr sz="1400">
                <a:solidFill>
                  <a:srgbClr val="232323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Copyright © 2010-2020 Design Nine, Inc.  All rights reserved</a:t>
            </a:r>
          </a:p>
        </p:txBody>
      </p:sp>
      <p:sp>
        <p:nvSpPr>
          <p:cNvPr id="473" name="How to Improve Access and Afford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Improve Access and Affordability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8316" y="3372805"/>
            <a:ext cx="6132270" cy="412693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Make existing tower space improvements to attract more WISPs…"/>
          <p:cNvSpPr txBox="1">
            <a:spLocks noGrp="1"/>
          </p:cNvSpPr>
          <p:nvPr>
            <p:ph type="body" sz="half" idx="1"/>
          </p:nvPr>
        </p:nvSpPr>
        <p:spPr>
          <a:xfrm>
            <a:off x="698500" y="3149600"/>
            <a:ext cx="5615484" cy="5808217"/>
          </a:xfrm>
          <a:prstGeom prst="rect">
            <a:avLst/>
          </a:prstGeom>
        </p:spPr>
        <p:txBody>
          <a:bodyPr/>
          <a:lstStyle/>
          <a:p>
            <a:pPr marL="352665" indent="-352665">
              <a:lnSpc>
                <a:spcPts val="2800"/>
              </a:lnSpc>
              <a:buBlip>
                <a:blip r:embed="rId4"/>
              </a:buBlip>
              <a:defRPr sz="2400"/>
            </a:pPr>
            <a:r>
              <a:t>Make existing tower space improvements to attract more WISPs</a:t>
            </a:r>
          </a:p>
          <a:p>
            <a:pPr marL="352665" indent="-352665">
              <a:lnSpc>
                <a:spcPts val="2800"/>
              </a:lnSpc>
              <a:buBlip>
                <a:blip r:embed="rId4"/>
              </a:buBlip>
              <a:defRPr sz="2400"/>
            </a:pPr>
            <a:r>
              <a:t>Adjust price structure for access to towers</a:t>
            </a:r>
          </a:p>
          <a:p>
            <a:pPr marL="352665" indent="-352665">
              <a:lnSpc>
                <a:spcPts val="2800"/>
              </a:lnSpc>
              <a:buBlip>
                <a:blip r:embed="rId4"/>
              </a:buBlip>
              <a:defRPr sz="2400"/>
            </a:pPr>
            <a:r>
              <a:t>Evaluate need for new towers in areas of high need and no existing towers</a:t>
            </a:r>
          </a:p>
          <a:p>
            <a:pPr marL="352665" indent="-352665">
              <a:lnSpc>
                <a:spcPts val="2800"/>
              </a:lnSpc>
              <a:buBlip>
                <a:blip r:embed="rId4"/>
              </a:buBlip>
              <a:defRPr sz="2400"/>
            </a:pPr>
            <a:r>
              <a:t>Evaluate creating shared backhaul network between towers</a:t>
            </a:r>
          </a:p>
          <a:p>
            <a:pPr marL="683567" lvl="1" indent="-282132">
              <a:lnSpc>
                <a:spcPts val="2400"/>
              </a:lnSpc>
              <a:spcBef>
                <a:spcPts val="800"/>
              </a:spcBef>
              <a:buBlip>
                <a:blip r:embed="rId5"/>
              </a:buBlip>
              <a:tabLst>
                <a:tab pos="990600" algn="l"/>
              </a:tabLst>
              <a:defRPr sz="2000"/>
            </a:pPr>
            <a:r>
              <a:t>Lower WISP capital costs</a:t>
            </a:r>
          </a:p>
          <a:p>
            <a:pPr marL="683567" lvl="1" indent="-282132">
              <a:lnSpc>
                <a:spcPts val="2400"/>
              </a:lnSpc>
              <a:spcBef>
                <a:spcPts val="800"/>
              </a:spcBef>
              <a:buBlip>
                <a:blip r:embed="rId5"/>
              </a:buBlip>
              <a:tabLst>
                <a:tab pos="990600" algn="l"/>
              </a:tabLst>
              <a:defRPr sz="2000"/>
            </a:pPr>
            <a:r>
              <a:t>Create redundant ring for more redundancy and reliability</a:t>
            </a:r>
          </a:p>
          <a:p>
            <a:pPr marL="683567" lvl="1" indent="-282132">
              <a:lnSpc>
                <a:spcPts val="2400"/>
              </a:lnSpc>
              <a:spcBef>
                <a:spcPts val="800"/>
              </a:spcBef>
              <a:buBlip>
                <a:blip r:embed="rId5"/>
              </a:buBlip>
              <a:tabLst>
                <a:tab pos="990600" algn="l"/>
              </a:tabLst>
              <a:defRPr sz="2000"/>
            </a:pPr>
            <a:r>
              <a:t>Could support improved K12 school reliability</a:t>
            </a:r>
          </a:p>
          <a:p>
            <a:pPr marL="683567" lvl="1" indent="-282132">
              <a:lnSpc>
                <a:spcPts val="2400"/>
              </a:lnSpc>
              <a:spcBef>
                <a:spcPts val="800"/>
              </a:spcBef>
              <a:buBlip>
                <a:blip r:embed="rId5"/>
              </a:buBlip>
              <a:tabLst>
                <a:tab pos="990600" algn="l"/>
              </a:tabLst>
              <a:defRPr sz="2000"/>
            </a:pPr>
            <a:r>
              <a:t>Could support public safety voice/data uses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0386" y="651255"/>
            <a:ext cx="6530387" cy="8451090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Estimated 89% of county covered with fixed point wireless…"/>
          <p:cNvSpPr txBox="1"/>
          <p:nvPr/>
        </p:nvSpPr>
        <p:spPr>
          <a:xfrm>
            <a:off x="1395510" y="5454650"/>
            <a:ext cx="3177980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32249" indent="-132249">
              <a:buSzPct val="60000"/>
              <a:buBlip>
                <a:blip r:embed="rId4"/>
              </a:buBlip>
              <a:defRPr sz="2400"/>
            </a:pPr>
            <a:r>
              <a:t>Estimated 89% of county covered with fixed point wireless</a:t>
            </a:r>
          </a:p>
          <a:p>
            <a:pPr marL="132249" indent="-132249">
              <a:buSzPct val="60000"/>
              <a:buBlip>
                <a:blip r:embed="rId4"/>
              </a:buBlip>
              <a:defRPr sz="2400"/>
            </a:pPr>
            <a:r>
              <a:t>Some towers are in or could be located in HUD-eligible grant area</a:t>
            </a:r>
          </a:p>
        </p:txBody>
      </p:sp>
      <p:graphicFrame>
        <p:nvGraphicFramePr>
          <p:cNvPr id="480" name="Table"/>
          <p:cNvGraphicFramePr/>
          <p:nvPr/>
        </p:nvGraphicFramePr>
        <p:xfrm>
          <a:off x="1047750" y="1403350"/>
          <a:ext cx="6350000" cy="4886325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2609701"/>
                <a:gridCol w="1263798"/>
              </a:tblGrid>
              <a:tr h="5715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SITE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TOTAL COST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C3CFD9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Blue Ridge Mountain VFD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$194,069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Jefferson County Health Department Tower - Bardane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$83,156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Washington High School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$222,138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Middleway Fire Company 6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$203,425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Shepherdstown Middle School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$203,425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Harpers Ferry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$230,781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Mayerstown Tower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latin typeface="Avenir Next"/>
                          <a:ea typeface="Avenir Next"/>
                          <a:cs typeface="Avenir Next"/>
                          <a:sym typeface="Avenir Next"/>
                        </a:rPr>
                        <a:t>$212,069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6D6D6D"/>
                      </a:solidFill>
                      <a:miter lim="400000"/>
                    </a:lnL>
                    <a:lnR w="12700">
                      <a:solidFill>
                        <a:srgbClr val="6D6D6D"/>
                      </a:solidFill>
                      <a:miter lim="400000"/>
                    </a:lnR>
                    <a:lnT w="12700">
                      <a:solidFill>
                        <a:srgbClr val="6D6D6D"/>
                      </a:solidFill>
                      <a:miter lim="400000"/>
                    </a:lnT>
                    <a:lnB w="12700">
                      <a:solidFill>
                        <a:srgbClr val="6D6D6D"/>
                      </a:solidFill>
                      <a:miter lim="400000"/>
                    </a:lnB>
                    <a:solidFill>
                      <a:srgbClr val="EFEFE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defTabSz="914400">
                        <a:lnSpc>
                          <a:spcPts val="1500"/>
                        </a:lnSpc>
                        <a:tabLst>
                          <a:tab pos="558800" algn="l"/>
                          <a:tab pos="10668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horzOverflow="overflow">
                    <a:lnT w="12700">
                      <a:solidFill>
                        <a:srgbClr val="6D6D6D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tabLst>
                          <a:tab pos="558800" algn="l"/>
                          <a:tab pos="10668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300">
                          <a:solidFill>
                            <a:srgbClr val="008CB4"/>
                          </a:solidFill>
                          <a:latin typeface="Avenir Next Demi Bold"/>
                          <a:ea typeface="Avenir Next Demi Bold"/>
                          <a:cs typeface="Avenir Next Demi Bold"/>
                          <a:sym typeface="Avenir Next Demi Bold"/>
                        </a:rPr>
                        <a:t>$1,349,063</a:t>
                      </a:r>
                    </a:p>
                  </a:txBody>
                  <a:tcPr marL="50800" marR="50800" marT="50800" marB="50800" horzOverflow="overflow">
                    <a:lnT w="12700">
                      <a:solidFill>
                        <a:srgbClr val="6D6D6D"/>
                      </a:solidFill>
                      <a:miter lim="400000"/>
                    </a:lnT>
                  </a:tcPr>
                </a:tc>
              </a:tr>
            </a:tbl>
          </a:graphicData>
        </a:graphic>
      </p:graphicFrame>
      <p:sp>
        <p:nvSpPr>
          <p:cNvPr id="481" name="Text"/>
          <p:cNvSpPr txBox="1"/>
          <p:nvPr/>
        </p:nvSpPr>
        <p:spPr>
          <a:xfrm>
            <a:off x="1085850" y="1200150"/>
            <a:ext cx="1270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  <a:p>
            <a: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Jefferson_NEW_wireless_design_address_coverage_20201028.pdf" descr="Jefferson_NEW_wireless_design_address_coverage_2020102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3079" y="555197"/>
            <a:ext cx="6678842" cy="8643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latform-blank.png" descr="platform-blan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9307" y="1035050"/>
            <a:ext cx="10577043" cy="6899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9F5C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3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3200" b="0" i="0" u="none" strike="noStrike" cap="none" spc="0" normalizeH="0" baseline="0">
            <a:ln>
              <a:noFill/>
            </a:ln>
            <a:solidFill>
              <a:srgbClr val="616161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39F5C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ts val="3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1066800" algn="l"/>
          </a:tabLst>
          <a:defRPr kumimoji="0" sz="3200" b="0" i="0" u="none" strike="noStrike" cap="none" spc="0" normalizeH="0" baseline="0">
            <a:ln>
              <a:noFill/>
            </a:ln>
            <a:solidFill>
              <a:srgbClr val="616161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Custom</PresentationFormat>
  <Paragraphs>191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Avenir Book</vt:lpstr>
      <vt:lpstr>Avenir Medium</vt:lpstr>
      <vt:lpstr>Avenir Next</vt:lpstr>
      <vt:lpstr>Avenir Next Condensed</vt:lpstr>
      <vt:lpstr>Avenir Next Demi Bold</vt:lpstr>
      <vt:lpstr>Avenir Next Medium</vt:lpstr>
      <vt:lpstr>Gill Sans</vt:lpstr>
      <vt:lpstr>Gill Sans Light</vt:lpstr>
      <vt:lpstr>Helvetica</vt:lpstr>
      <vt:lpstr>Lucida Grande</vt:lpstr>
      <vt:lpstr>White</vt:lpstr>
      <vt:lpstr>PowerPoint Presentation</vt:lpstr>
      <vt:lpstr>Survey Results</vt:lpstr>
      <vt:lpstr>PowerPoint Presentation</vt:lpstr>
      <vt:lpstr>Do the math for Jefferson County</vt:lpstr>
      <vt:lpstr>Findings</vt:lpstr>
      <vt:lpstr>How to Improve Access and Affordability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Attracting WISPs</vt:lpstr>
      <vt:lpstr>Getting Started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 McDonald</dc:creator>
  <cp:lastModifiedBy>Sandy McDonald</cp:lastModifiedBy>
  <cp:revision>1</cp:revision>
  <dcterms:modified xsi:type="dcterms:W3CDTF">2020-12-21T17:06:08Z</dcterms:modified>
</cp:coreProperties>
</file>