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5" r:id="rId3"/>
    <p:sldId id="469" r:id="rId4"/>
    <p:sldId id="471" r:id="rId5"/>
    <p:sldId id="475" r:id="rId6"/>
    <p:sldId id="477" r:id="rId7"/>
    <p:sldId id="497" r:id="rId8"/>
    <p:sldId id="487" r:id="rId9"/>
    <p:sldId id="482" r:id="rId10"/>
    <p:sldId id="481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86" r:id="rId20"/>
    <p:sldId id="496" r:id="rId21"/>
    <p:sldId id="49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88F"/>
    <a:srgbClr val="1B8A4D"/>
    <a:srgbClr val="65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3CD4-3DDD-B24D-93BE-4BD0FFCC0AA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3F781-5E44-A64E-BB01-082BC403F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6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75A23-A16C-E848-863C-91383BCD6F47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DE05B-1F35-C343-A8DE-B72FBE852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774" indent="-285681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730" indent="-228546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599822" indent="-228546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6912" indent="-228546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005" indent="-22854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096" indent="-22854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189" indent="-22854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280" indent="-22854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fld id="{FEC56C5F-7540-48D3-90C0-496F1CA445E1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774" indent="-285681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730" indent="-228546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599822" indent="-228546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6912" indent="-228546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005" indent="-22854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096" indent="-22854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189" indent="-22854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280" indent="-22854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fld id="{FEC56C5F-7540-48D3-90C0-496F1CA445E1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4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180" y="4342777"/>
            <a:ext cx="5487640" cy="41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774" indent="-285681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2730" indent="-228546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599822" indent="-228546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6912" indent="-228546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005" indent="-22854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096" indent="-22854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8189" indent="-22854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5280" indent="-228546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fld id="{FEC56C5F-7540-48D3-90C0-496F1CA445E1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0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DE05B-1F35-C343-A8DE-B72FBE8524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7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DE05B-1F35-C343-A8DE-B72FBE8524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5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DE05B-1F35-C343-A8DE-B72FBE8524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1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ceholder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406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389467" y="-1"/>
            <a:ext cx="3198495" cy="1499870"/>
            <a:chOff x="389467" y="-1"/>
            <a:chExt cx="3198495" cy="1499870"/>
          </a:xfrm>
        </p:grpSpPr>
        <p:sp>
          <p:nvSpPr>
            <p:cNvPr id="7" name="Text Box 22"/>
            <p:cNvSpPr txBox="1"/>
            <p:nvPr userDrawn="1"/>
          </p:nvSpPr>
          <p:spPr>
            <a:xfrm>
              <a:off x="389467" y="-1"/>
              <a:ext cx="3198495" cy="1499870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Cambria"/>
                  <a:cs typeface="Times New Roman"/>
                </a:rPr>
                <a:t> </a:t>
              </a:r>
            </a:p>
          </p:txBody>
        </p:sp>
        <p:pic>
          <p:nvPicPr>
            <p:cNvPr id="8" name="Picture 7"/>
            <p:cNvPicPr/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329" y="560807"/>
              <a:ext cx="2806065" cy="77724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1" y="4060905"/>
            <a:ext cx="9144000" cy="2797095"/>
            <a:chOff x="1" y="4060905"/>
            <a:chExt cx="9144000" cy="2797095"/>
          </a:xfrm>
        </p:grpSpPr>
        <p:pic>
          <p:nvPicPr>
            <p:cNvPr id="9" name="Placeholder"/>
            <p:cNvPicPr/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" y="4060905"/>
              <a:ext cx="9144000" cy="279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Subtitle 2"/>
            <p:cNvSpPr txBox="1">
              <a:spLocks/>
            </p:cNvSpPr>
            <p:nvPr userDrawn="1"/>
          </p:nvSpPr>
          <p:spPr>
            <a:xfrm>
              <a:off x="5813778" y="5803083"/>
              <a:ext cx="3185307" cy="80789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dirty="0">
                  <a:solidFill>
                    <a:srgbClr val="FFFFFF">
                      <a:alpha val="50000"/>
                    </a:srgbClr>
                  </a:solidFill>
                </a:rPr>
                <a:t>Bethesda,</a:t>
              </a:r>
              <a:r>
                <a:rPr lang="en-US" sz="1400" baseline="0" dirty="0">
                  <a:solidFill>
                    <a:srgbClr val="FFFFFF">
                      <a:alpha val="50000"/>
                    </a:srgbClr>
                  </a:solidFill>
                </a:rPr>
                <a:t> MD | 301.320.6900</a:t>
              </a:r>
            </a:p>
            <a:p>
              <a:pPr algn="r"/>
              <a:r>
                <a:rPr lang="en-US" sz="2800" dirty="0">
                  <a:solidFill>
                    <a:srgbClr val="FFFFFF">
                      <a:alpha val="75000"/>
                    </a:srgbClr>
                  </a:solidFill>
                </a:rPr>
                <a:t>TischlerBise.com</a:t>
              </a: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467" y="5176401"/>
            <a:ext cx="5112885" cy="62668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9467" y="4374247"/>
            <a:ext cx="5112885" cy="802154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44766"/>
          </a:xfr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19175"/>
            <a:ext cx="8229600" cy="1333500"/>
          </a:xfrm>
        </p:spPr>
        <p:txBody>
          <a:bodyPr>
            <a:normAutofit/>
          </a:bodyPr>
          <a:lstStyle>
            <a:lvl1pPr>
              <a:buFontTx/>
              <a:buNone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790" y="186772"/>
            <a:ext cx="6956980" cy="575170"/>
          </a:xfrm>
        </p:spPr>
        <p:txBody>
          <a:bodyPr anchor="t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83273"/>
            <a:ext cx="8229600" cy="47349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baseline="0">
                <a:solidFill>
                  <a:srgbClr val="2B388F"/>
                </a:solidFill>
                <a:latin typeface="Arial"/>
                <a:cs typeface="Arial"/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latin typeface="Arial"/>
                <a:cs typeface="Arial"/>
              </a:defRPr>
            </a:lvl2pPr>
            <a:lvl3pPr marL="569913" indent="-346075">
              <a:buFont typeface="Lucida Grande"/>
              <a:buChar char="■"/>
              <a:tabLst/>
              <a:defRPr sz="2200" baseline="0">
                <a:latin typeface="Arial"/>
                <a:cs typeface="Arial"/>
              </a:defRPr>
            </a:lvl3pPr>
            <a:lvl4pPr marL="914400" indent="-344488">
              <a:buFont typeface="Lucida Grande"/>
              <a:buChar char="»"/>
              <a:defRPr sz="2200" baseline="0">
                <a:latin typeface="Arial"/>
                <a:cs typeface="Arial"/>
              </a:defRPr>
            </a:lvl4pPr>
            <a:lvl5pPr marL="1373188" indent="-401638">
              <a:buSzPct val="70000"/>
              <a:buFont typeface="Arial"/>
              <a:buChar char="►"/>
              <a:defRPr sz="2200" baseline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Text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6148519"/>
            <a:ext cx="54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FEEE25B-4D17-4141-BB77-3A53F7501D49}" type="slidenum">
              <a:rPr lang="en-US" sz="1400" smtClean="0"/>
              <a:pPr algn="l"/>
              <a:t>‹#›</a:t>
            </a:fld>
            <a:endParaRPr 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375FD-1FA4-6141-BBCC-5515478066F7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EFA3-B2F9-4E41-BB24-725CD75C5C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88222"/>
            <a:ext cx="5811636" cy="1219198"/>
          </a:xfrm>
        </p:spPr>
        <p:txBody>
          <a:bodyPr>
            <a:normAutofit/>
          </a:bodyPr>
          <a:lstStyle/>
          <a:p>
            <a:r>
              <a:rPr lang="en-US" sz="2800" dirty="0"/>
              <a:t>Draft Impact Fees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39710"/>
            <a:ext cx="5112885" cy="935420"/>
          </a:xfrm>
        </p:spPr>
        <p:txBody>
          <a:bodyPr>
            <a:normAutofit/>
          </a:bodyPr>
          <a:lstStyle/>
          <a:p>
            <a:r>
              <a:rPr lang="en-US" dirty="0"/>
              <a:t>Jefferson County Commission</a:t>
            </a:r>
          </a:p>
          <a:p>
            <a:r>
              <a:rPr lang="en-US" dirty="0"/>
              <a:t>December 5,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41BA-4D74-3548-9E05-753B1104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County Administration Fee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CECF9-F195-F895-766E-EB1EFD705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10" y="1136650"/>
            <a:ext cx="6364890" cy="48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4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32F4-BE58-2746-B384-183B2560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605B81-0EB2-1148-96E2-6724FA863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83273"/>
            <a:ext cx="8229600" cy="4734916"/>
          </a:xfrm>
        </p:spPr>
        <p:txBody>
          <a:bodyPr>
            <a:normAutofit/>
          </a:bodyPr>
          <a:lstStyle/>
          <a:p>
            <a:pPr marL="514093" indent="-373132" fontAlgn="base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Service Area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Countywide</a:t>
            </a:r>
          </a:p>
          <a:p>
            <a:pPr marL="514093" indent="-373132" fontAlgn="base">
              <a:lnSpc>
                <a:spcPct val="13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Fee Components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EMS Vehicles and Equipment 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EMS Space </a:t>
            </a:r>
          </a:p>
          <a:p>
            <a:pPr marL="514093" indent="-373132" fontAlgn="base">
              <a:lnSpc>
                <a:spcPct val="14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10-Year Demand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EMS Vehicles and Equipment: 44 units, $1.29 million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EMS Facilities: $1.75 million of $5.1 million cost</a:t>
            </a:r>
          </a:p>
        </p:txBody>
      </p:sp>
    </p:spTree>
    <p:extLst>
      <p:ext uri="{BB962C8B-B14F-4D97-AF65-F5344CB8AC3E}">
        <p14:creationId xmlns:p14="http://schemas.microsoft.com/office/powerpoint/2010/main" val="6058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41BA-4D74-3548-9E05-753B1104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EMS Fee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15CA6F-1F54-A8ED-481D-D242F460B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2" y="1068382"/>
            <a:ext cx="6224929" cy="47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1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32F4-BE58-2746-B384-183B2560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 Enforcement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605B81-0EB2-1148-96E2-6724FA863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03890"/>
            <a:ext cx="8229600" cy="5391807"/>
          </a:xfrm>
        </p:spPr>
        <p:txBody>
          <a:bodyPr>
            <a:normAutofit/>
          </a:bodyPr>
          <a:lstStyle/>
          <a:p>
            <a:pPr marL="514093" indent="-373132" fontAlgn="base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Service Area</a:t>
            </a:r>
          </a:p>
          <a:p>
            <a:pPr marL="804308" lvl="1" indent="-373132" fontAlgn="base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Unincorporated Jefferson County</a:t>
            </a:r>
          </a:p>
          <a:p>
            <a:pPr marL="514093" indent="-373132" fontAlgn="base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Fee Components</a:t>
            </a:r>
          </a:p>
          <a:p>
            <a:pPr marL="804308" lvl="1" indent="-373132" fontAlgn="base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Sheriff Facilities</a:t>
            </a:r>
          </a:p>
          <a:p>
            <a:pPr marL="804308" lvl="1" indent="-373132" fontAlgn="base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Sheriff Vehicles </a:t>
            </a:r>
          </a:p>
          <a:p>
            <a:pPr marL="514093" indent="-373132" fontAlgn="base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Plan is to construct a 34,000 sf Public Safety facility at a cost of $10.2 million </a:t>
            </a:r>
          </a:p>
          <a:p>
            <a:pPr marL="804308" lvl="1" indent="-373132" fontAlgn="base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273050" algn="l"/>
                <a:tab pos="511175" algn="l"/>
              </a:tabLst>
              <a:defRPr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Sheriff will occupy 20,000 sf (net increase of 4,000 sf over the current 16,000 sf) at a cost of $5.1 million</a:t>
            </a:r>
          </a:p>
          <a:p>
            <a:pPr marL="514093" indent="-373132" fontAlgn="base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10-Year Demand</a:t>
            </a:r>
          </a:p>
          <a:p>
            <a:pPr marL="804308" lvl="1" indent="-373132" fontAlgn="base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Sheriff Facilities: 2,403 sq ft, $612K of $5.1 million</a:t>
            </a:r>
          </a:p>
          <a:p>
            <a:pPr marL="804308" lvl="1" indent="-373132" fontAlgn="base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Sheriff Vehicles: 9 vehicles, $718K</a:t>
            </a:r>
          </a:p>
          <a:p>
            <a:pPr marL="804308" lvl="1" indent="-373132" fontAlgn="base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2400" dirty="0">
              <a:solidFill>
                <a:srgbClr val="0068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37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41BA-4D74-3548-9E05-753B1104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Law Enforcement Fee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FAAA3-E9F7-A892-4FAD-EE0F3416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12" y="1090984"/>
            <a:ext cx="6571375" cy="49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9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32F4-BE58-2746-B384-183B2560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Parks and Recreation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605B81-0EB2-1148-96E2-6724FA863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98484"/>
            <a:ext cx="8229600" cy="5265682"/>
          </a:xfrm>
        </p:spPr>
        <p:txBody>
          <a:bodyPr>
            <a:normAutofit lnSpcReduction="10000"/>
          </a:bodyPr>
          <a:lstStyle/>
          <a:p>
            <a:pPr marL="514093" indent="-373132" fontAlgn="base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Service Area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Countywide</a:t>
            </a:r>
          </a:p>
          <a:p>
            <a:pPr marL="514093" indent="-373132" fontAlgn="base">
              <a:lnSpc>
                <a:spcPct val="13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Fee Components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Park Land (incremental)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Park Improvements (incremental)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Park Facilities (incremental)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Park Vehicles and Equipment (incremental)</a:t>
            </a:r>
          </a:p>
          <a:p>
            <a:pPr marL="514093" indent="-373132" fontAlgn="base">
              <a:lnSpc>
                <a:spcPct val="14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10-Year Demand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Park Land: 92 acres, $964K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Park Improvements: 53 improvements, $3.88 million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Park Facilities: 3,622 sq ft, $743K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Park Vehicles and Equipment: 5 units, $103K</a:t>
            </a:r>
          </a:p>
        </p:txBody>
      </p:sp>
    </p:spTree>
    <p:extLst>
      <p:ext uri="{BB962C8B-B14F-4D97-AF65-F5344CB8AC3E}">
        <p14:creationId xmlns:p14="http://schemas.microsoft.com/office/powerpoint/2010/main" val="7373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41BA-4D74-3548-9E05-753B1104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Parks and Recreation Fee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FAA4D-EC46-7A8F-16B4-9FDA5A366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946150"/>
            <a:ext cx="58801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9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32F4-BE58-2746-B384-183B2560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School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605B81-0EB2-1148-96E2-6724FA863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761942"/>
            <a:ext cx="8229600" cy="5397120"/>
          </a:xfrm>
        </p:spPr>
        <p:txBody>
          <a:bodyPr>
            <a:normAutofit/>
          </a:bodyPr>
          <a:lstStyle/>
          <a:p>
            <a:pPr marL="514093" indent="-373132" fontAlgn="base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Service Area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Countywide</a:t>
            </a:r>
          </a:p>
          <a:p>
            <a:pPr marL="514093" indent="-373132" fontAlgn="base">
              <a:lnSpc>
                <a:spcPct val="13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Fee Components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New High School (incremental)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No land purchases assumed over the next 10 years</a:t>
            </a:r>
          </a:p>
          <a:p>
            <a:pPr marL="514093" indent="-373132" fontAlgn="base">
              <a:lnSpc>
                <a:spcPct val="14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10-Year Demand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School Facilities: $30.3 million of $75.4 million cost </a:t>
            </a:r>
          </a:p>
          <a:p>
            <a:pPr marL="431176" lvl="1" fontAlgn="base">
              <a:spcAft>
                <a:spcPts val="300"/>
              </a:spcAft>
              <a:buClr>
                <a:srgbClr val="000000"/>
              </a:buClr>
              <a:buSzPct val="100000"/>
            </a:pPr>
            <a:endParaRPr lang="en-US" sz="2400" dirty="0">
              <a:solidFill>
                <a:srgbClr val="0068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950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41BA-4D74-3548-9E05-753B1104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School Fee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5B9AF-D4FD-E92F-3294-CBC488D40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20" y="1887109"/>
            <a:ext cx="8104591" cy="21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7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4550-DD8B-C942-8B29-CDCAF56D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Impact Fee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0EA75-DEC0-BD54-08E2-12B3621E1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09" y="1572172"/>
            <a:ext cx="7236743" cy="34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3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0A71-F1CC-944F-BE0D-4780FC6F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FE462-9BBE-A84B-836D-F121BE2DB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03890"/>
            <a:ext cx="8229600" cy="5318235"/>
          </a:xfrm>
        </p:spPr>
        <p:txBody>
          <a:bodyPr>
            <a:normAutofit/>
          </a:bodyPr>
          <a:lstStyle/>
          <a:p>
            <a:pPr marL="514093" indent="-373132" fontAlgn="base">
              <a:lnSpc>
                <a:spcPct val="120000"/>
              </a:lnSpc>
              <a:spcBef>
                <a:spcPts val="600"/>
              </a:spcBef>
              <a:spcAft>
                <a:spcPts val="538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</a:pPr>
            <a:r>
              <a:rPr lang="en-US" sz="2600" b="0" dirty="0">
                <a:solidFill>
                  <a:srgbClr val="002060"/>
                </a:solidFill>
                <a:latin typeface="+mn-lt"/>
                <a:cs typeface="+mn-cs"/>
              </a:rPr>
              <a:t>Impact Fee Basics</a:t>
            </a:r>
          </a:p>
          <a:p>
            <a:pPr marL="514093" indent="-373132" fontAlgn="base">
              <a:lnSpc>
                <a:spcPct val="120000"/>
              </a:lnSpc>
              <a:spcBef>
                <a:spcPts val="600"/>
              </a:spcBef>
              <a:spcAft>
                <a:spcPts val="538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</a:pPr>
            <a:r>
              <a:rPr lang="en-US" sz="2600" b="0" dirty="0">
                <a:solidFill>
                  <a:srgbClr val="002060"/>
                </a:solidFill>
                <a:latin typeface="+mn-lt"/>
                <a:cs typeface="+mn-cs"/>
              </a:rPr>
              <a:t>Development Projections</a:t>
            </a:r>
          </a:p>
          <a:p>
            <a:pPr marL="514093" indent="-373132" fontAlgn="base">
              <a:lnSpc>
                <a:spcPct val="120000"/>
              </a:lnSpc>
              <a:spcBef>
                <a:spcPts val="600"/>
              </a:spcBef>
              <a:spcAft>
                <a:spcPts val="538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</a:pPr>
            <a:r>
              <a:rPr lang="en-US" sz="2600" b="0" dirty="0">
                <a:solidFill>
                  <a:srgbClr val="002060"/>
                </a:solidFill>
                <a:latin typeface="+mn-lt"/>
                <a:cs typeface="+mn-cs"/>
              </a:rPr>
              <a:t>Proposed Impact Fees</a:t>
            </a:r>
          </a:p>
          <a:p>
            <a:pPr marL="804308" lvl="1" indent="-373132" fontAlgn="base"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County Administration</a:t>
            </a:r>
          </a:p>
          <a:p>
            <a:pPr marL="804308" lvl="1" indent="-373132" fontAlgn="base"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EMS</a:t>
            </a:r>
          </a:p>
          <a:p>
            <a:pPr marL="804308" lvl="1" indent="-373132" fontAlgn="base"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Law Enforcement</a:t>
            </a:r>
          </a:p>
          <a:p>
            <a:pPr marL="804308" lvl="1" indent="-373132" fontAlgn="base"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Parks and Recreation</a:t>
            </a:r>
          </a:p>
          <a:p>
            <a:pPr marL="804308" lvl="1" indent="-373132" fontAlgn="base"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School</a:t>
            </a:r>
          </a:p>
          <a:p>
            <a:pPr marL="514093" indent="-373132" fontAlgn="base">
              <a:lnSpc>
                <a:spcPct val="130000"/>
              </a:lnSpc>
              <a:spcBef>
                <a:spcPts val="600"/>
              </a:spcBef>
              <a:spcAft>
                <a:spcPts val="538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</a:pPr>
            <a:r>
              <a:rPr lang="en-US" sz="2600" b="0" dirty="0">
                <a:solidFill>
                  <a:srgbClr val="002060"/>
                </a:solidFill>
                <a:latin typeface="+mn-lt"/>
                <a:cs typeface="+mn-cs"/>
              </a:rPr>
              <a:t>Fee Summary</a:t>
            </a:r>
          </a:p>
          <a:p>
            <a:pPr marL="140961" fontAlgn="base">
              <a:lnSpc>
                <a:spcPct val="130000"/>
              </a:lnSpc>
              <a:spcBef>
                <a:spcPts val="600"/>
              </a:spcBef>
              <a:spcAft>
                <a:spcPts val="538"/>
              </a:spcAft>
              <a:buClr>
                <a:srgbClr val="000000"/>
              </a:buClr>
              <a:buSzPct val="125000"/>
              <a:tabLst>
                <a:tab pos="273050" algn="l"/>
                <a:tab pos="511175" algn="l"/>
              </a:tabLst>
            </a:pPr>
            <a:endParaRPr lang="en-US" sz="2600" b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1027113" lvl="2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0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911B-895D-494F-8F7A-E2DC82FC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Current Impact Fees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009BE-56D0-19AD-8B06-51A81FE2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0" y="1533711"/>
            <a:ext cx="7410938" cy="310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7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9ADFE-6086-DF3B-B957-7EC46E52E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7900-448B-F626-433F-FB5DD332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 from Current Fees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7DF4D-66EE-2516-6510-1D4B5FE87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41" y="1414517"/>
            <a:ext cx="7746659" cy="36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9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8858253" y="6536531"/>
            <a:ext cx="150689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60" tIns="32131" rIns="64260" bIns="32131"/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endParaRPr lang="en-US" sz="1000" b="1" dirty="0">
              <a:solidFill>
                <a:srgbClr val="192C7A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</a:t>
            </a:r>
            <a:r>
              <a:rPr lang="en-US"/>
              <a:t>Fee Basics</a:t>
            </a:r>
            <a:endParaRPr lang="en-US" dirty="0">
              <a:sym typeface="Gill Sans" pitchFamily="64" charset="0"/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4294967295"/>
          </p:nvPr>
        </p:nvSpPr>
        <p:spPr>
          <a:xfrm>
            <a:off x="0" y="6575425"/>
            <a:ext cx="5137150" cy="147638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1100"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dirty="0"/>
              <a:t> TischlerBise  |  www.tischlerbise.com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11728" y="965771"/>
            <a:ext cx="8317265" cy="47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30" tIns="41015" rIns="82030" bIns="41015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274320" indent="-285750">
              <a:buFont typeface="Wingdings" charset="2"/>
              <a:buChar char="²"/>
              <a:tabLst>
                <a:tab pos="273050" algn="l"/>
                <a:tab pos="511175" algn="l"/>
              </a:tabLst>
              <a:defRPr sz="3600" baseline="0">
                <a:latin typeface="+mn-lt"/>
                <a:ea typeface="+mn-ea"/>
                <a:cs typeface="+mn-cs"/>
              </a:defRPr>
            </a:lvl1pPr>
            <a:lvl2pPr marL="742950" indent="-285750">
              <a:buFont typeface="Arial"/>
              <a:buChar char="•"/>
              <a:defRPr sz="3200">
                <a:latin typeface="+mn-lt"/>
                <a:ea typeface="+mn-ea"/>
                <a:cs typeface="+mn-cs"/>
              </a:defRPr>
            </a:lvl2pPr>
            <a:lvl3pPr marL="914400">
              <a:defRPr sz="3200">
                <a:latin typeface="+mn-lt"/>
                <a:ea typeface="+mn-ea"/>
                <a:cs typeface="+mn-cs"/>
              </a:defRPr>
            </a:lvl3pPr>
            <a:lvl4pPr marL="1371600">
              <a:defRPr sz="3200">
                <a:latin typeface="+mn-lt"/>
                <a:ea typeface="+mn-ea"/>
                <a:cs typeface="+mn-cs"/>
              </a:defRPr>
            </a:lvl4pPr>
            <a:lvl5pPr marL="1828800">
              <a:defRPr sz="320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093" lvl="0" indent="-373132" fontAlgn="base">
              <a:spcBef>
                <a:spcPts val="600"/>
              </a:spcBef>
              <a:buClr>
                <a:srgbClr val="000000"/>
              </a:buClr>
              <a:buSzPct val="125000"/>
              <a:buFont typeface="Courier New"/>
              <a:buChar char="o"/>
            </a:pPr>
            <a:r>
              <a:rPr lang="en-US" sz="2600" dirty="0">
                <a:solidFill>
                  <a:srgbClr val="002060"/>
                </a:solidFill>
                <a:sym typeface="Gill Sans" pitchFamily="64" charset="0"/>
              </a:rPr>
              <a:t>One-time payment for growth-related infrastructure, usually collected at the time building permits are issued</a:t>
            </a:r>
          </a:p>
          <a:p>
            <a:pPr marL="514093" lvl="0" indent="-373132" fontAlgn="base">
              <a:spcBef>
                <a:spcPts val="600"/>
              </a:spcBef>
              <a:buClr>
                <a:srgbClr val="000000"/>
              </a:buClr>
              <a:buSzPct val="125000"/>
              <a:buFont typeface="Courier New"/>
              <a:buChar char="o"/>
            </a:pPr>
            <a:r>
              <a:rPr lang="en-US" sz="2600" dirty="0">
                <a:solidFill>
                  <a:srgbClr val="002060"/>
                </a:solidFill>
                <a:sym typeface="Gill Sans" pitchFamily="64" charset="0"/>
              </a:rPr>
              <a:t>Can’t be used for operations, maintenance, or replacement</a:t>
            </a:r>
          </a:p>
          <a:p>
            <a:pPr marL="514093" lvl="0" indent="-373132" fontAlgn="base">
              <a:spcBef>
                <a:spcPts val="600"/>
              </a:spcBef>
              <a:buClr>
                <a:srgbClr val="000000"/>
              </a:buClr>
              <a:buSzPct val="125000"/>
              <a:buFont typeface="Courier New"/>
              <a:buChar char="o"/>
            </a:pPr>
            <a:r>
              <a:rPr lang="en-US" sz="2600" dirty="0">
                <a:solidFill>
                  <a:srgbClr val="002060"/>
                </a:solidFill>
                <a:sym typeface="Gill Sans" pitchFamily="64" charset="0"/>
              </a:rPr>
              <a:t>Not a tax, more like a contractual arrangement to build infrastructure with three requirements:</a:t>
            </a:r>
          </a:p>
          <a:p>
            <a:pPr marL="804308" lvl="1" indent="-373132" fontAlgn="base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2400" dirty="0">
                <a:solidFill>
                  <a:srgbClr val="006800"/>
                </a:solidFill>
                <a:sym typeface="Gill Sans" pitchFamily="64" charset="0"/>
              </a:rPr>
              <a:t>Need (system improvements, not project-level improvements)</a:t>
            </a:r>
          </a:p>
          <a:p>
            <a:pPr marL="804308" lvl="1" indent="-373132" fontAlgn="base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2400" dirty="0">
                <a:solidFill>
                  <a:srgbClr val="006800"/>
                </a:solidFill>
                <a:sym typeface="Gill Sans" pitchFamily="64" charset="0"/>
              </a:rPr>
              <a:t>Benefit</a:t>
            </a:r>
          </a:p>
          <a:p>
            <a:pPr marL="1094522" lvl="2" indent="-373132" fontAlgn="base">
              <a:buClr>
                <a:srgbClr val="000000"/>
              </a:buClr>
              <a:buSzPct val="75000"/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  <a:sym typeface="Gill Sans" pitchFamily="64" charset="0"/>
              </a:rPr>
              <a:t>Short range expenditures</a:t>
            </a:r>
          </a:p>
          <a:p>
            <a:pPr marL="1094522" lvl="2" indent="-373132" fontAlgn="base">
              <a:buClr>
                <a:srgbClr val="000000"/>
              </a:buClr>
              <a:buSzPct val="75000"/>
              <a:buFont typeface="Courier New"/>
              <a:buChar char="o"/>
            </a:pPr>
            <a:r>
              <a:rPr lang="en-US" sz="1600" dirty="0">
                <a:solidFill>
                  <a:srgbClr val="000000"/>
                </a:solidFill>
                <a:sym typeface="Gill Sans" pitchFamily="64" charset="0"/>
              </a:rPr>
              <a:t>Geographic service areas and/or benefit districts</a:t>
            </a:r>
          </a:p>
          <a:p>
            <a:pPr marL="804308" lvl="1" indent="-373132" fontAlgn="base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2400" dirty="0">
                <a:solidFill>
                  <a:srgbClr val="006800"/>
                </a:solidFill>
                <a:sym typeface="Gill Sans" pitchFamily="64" charset="0"/>
              </a:rPr>
              <a:t>Proportionate to demand</a:t>
            </a:r>
          </a:p>
          <a:p>
            <a:pPr marL="0" lvl="1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None/>
              <a:tabLst>
                <a:tab pos="244949" algn="l"/>
                <a:tab pos="458569" algn="l"/>
              </a:tabLst>
            </a:pPr>
            <a:endParaRPr lang="en-US" sz="2500" kern="0" dirty="0">
              <a:solidFill>
                <a:sysClr val="windowText" lastClr="000000"/>
              </a:solidFill>
            </a:endParaRPr>
          </a:p>
          <a:p>
            <a:pPr marL="307610" indent="-30761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300" kern="0" dirty="0">
              <a:latin typeface="Calibri" pitchFamily="34" charset="0"/>
            </a:endParaRPr>
          </a:p>
          <a:p>
            <a:pPr marL="307610" indent="-30761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3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3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8858253" y="6536531"/>
            <a:ext cx="150689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60" tIns="32131" rIns="64260" bIns="32131"/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endParaRPr lang="en-US" sz="1000" b="1" dirty="0">
              <a:solidFill>
                <a:srgbClr val="192C7A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Fee Methodologies</a:t>
            </a:r>
            <a:endParaRPr lang="en-US" dirty="0">
              <a:sym typeface="Gill Sans" pitchFamily="64" charset="0"/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4294967295"/>
          </p:nvPr>
        </p:nvSpPr>
        <p:spPr>
          <a:xfrm>
            <a:off x="0" y="6575425"/>
            <a:ext cx="5137150" cy="147638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1100"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dirty="0"/>
              <a:t> TischlerBise  |  www.tischlerbise.com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182" y="978624"/>
            <a:ext cx="8035636" cy="493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30" tIns="41015" rIns="82030" bIns="41015" numCol="1" rtlCol="0" anchor="t" anchorCtr="0" compatLnSpc="1">
            <a:prstTxWarp prst="textNoShape">
              <a:avLst/>
            </a:prstTxWarp>
            <a:normAutofit/>
          </a:bodyPr>
          <a:lstStyle>
            <a:lvl1pPr marL="274320" indent="-285750">
              <a:buFont typeface="Wingdings" charset="2"/>
              <a:buChar char="²"/>
              <a:tabLst>
                <a:tab pos="273050" algn="l"/>
                <a:tab pos="511175" algn="l"/>
              </a:tabLst>
              <a:defRPr sz="3600" baseline="0">
                <a:latin typeface="+mn-lt"/>
                <a:ea typeface="+mn-ea"/>
                <a:cs typeface="+mn-cs"/>
              </a:defRPr>
            </a:lvl1pPr>
            <a:lvl2pPr marL="742950" indent="-285750">
              <a:buFont typeface="Arial"/>
              <a:buChar char="•"/>
              <a:defRPr sz="3200">
                <a:latin typeface="+mn-lt"/>
                <a:ea typeface="+mn-ea"/>
                <a:cs typeface="+mn-cs"/>
              </a:defRPr>
            </a:lvl2pPr>
            <a:lvl3pPr marL="914400">
              <a:defRPr sz="3200">
                <a:latin typeface="+mn-lt"/>
                <a:ea typeface="+mn-ea"/>
                <a:cs typeface="+mn-cs"/>
              </a:defRPr>
            </a:lvl3pPr>
            <a:lvl4pPr marL="1371600">
              <a:defRPr sz="3200">
                <a:latin typeface="+mn-lt"/>
                <a:ea typeface="+mn-ea"/>
                <a:cs typeface="+mn-cs"/>
              </a:defRPr>
            </a:lvl4pPr>
            <a:lvl5pPr marL="1828800">
              <a:defRPr sz="320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093" indent="-373132" fontAlgn="base">
              <a:spcAft>
                <a:spcPts val="600"/>
              </a:spcAft>
              <a:buClr>
                <a:srgbClr val="000000"/>
              </a:buClr>
              <a:buSzPct val="125000"/>
              <a:buFont typeface="Courier New"/>
              <a:buChar char="o"/>
            </a:pPr>
            <a:r>
              <a:rPr lang="en-US" sz="2600" dirty="0">
                <a:solidFill>
                  <a:srgbClr val="002060"/>
                </a:solidFill>
              </a:rPr>
              <a:t>Cost Recovery / Buy-In (Past)</a:t>
            </a:r>
          </a:p>
          <a:p>
            <a:pPr marL="804308" lvl="1" indent="-373132" fontAlgn="base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ct val="100000"/>
              <a:tabLst>
                <a:tab pos="273050" algn="l"/>
                <a:tab pos="511175" algn="l"/>
              </a:tabLst>
            </a:pPr>
            <a:r>
              <a:rPr lang="en-US" sz="2400" dirty="0">
                <a:solidFill>
                  <a:srgbClr val="006800"/>
                </a:solidFill>
              </a:rPr>
              <a:t>Future development “</a:t>
            </a:r>
            <a:r>
              <a:rPr lang="en-US" altLang="ja-JP" sz="2400" dirty="0">
                <a:solidFill>
                  <a:srgbClr val="006800"/>
                </a:solidFill>
              </a:rPr>
              <a:t>buying in” to cost the community has already incurred to provide growth-related capacity</a:t>
            </a:r>
          </a:p>
          <a:p>
            <a:pPr marL="514093" lvl="1" indent="-373132" fontAlgn="base">
              <a:lnSpc>
                <a:spcPct val="120000"/>
              </a:lnSpc>
              <a:spcAft>
                <a:spcPts val="6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</a:pPr>
            <a:r>
              <a:rPr lang="en-US" sz="2600" dirty="0">
                <a:solidFill>
                  <a:srgbClr val="002060"/>
                </a:solidFill>
              </a:rPr>
              <a:t>Incremental Expansion (Present)</a:t>
            </a:r>
          </a:p>
          <a:p>
            <a:pPr marL="804308" lvl="1" indent="-373132" fontAlgn="base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ct val="100000"/>
              <a:tabLst>
                <a:tab pos="273050" algn="l"/>
                <a:tab pos="511175" algn="l"/>
              </a:tabLst>
            </a:pPr>
            <a:r>
              <a:rPr lang="en-US" sz="2400" dirty="0">
                <a:solidFill>
                  <a:srgbClr val="006800"/>
                </a:solidFill>
              </a:rPr>
              <a:t>Formula-based approach using existing levels of service</a:t>
            </a:r>
          </a:p>
          <a:p>
            <a:pPr marL="804308" lvl="1" indent="-373132" fontAlgn="base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ct val="100000"/>
              <a:tabLst>
                <a:tab pos="273050" algn="l"/>
                <a:tab pos="511175" algn="l"/>
              </a:tabLst>
            </a:pPr>
            <a:r>
              <a:rPr lang="en-US" sz="2400" dirty="0">
                <a:solidFill>
                  <a:srgbClr val="006800"/>
                </a:solidFill>
              </a:rPr>
              <a:t>Fee based on current cost to replicate existing levels of service (i.e. replacement cost)</a:t>
            </a:r>
          </a:p>
          <a:p>
            <a:pPr marL="514093" lvl="1" indent="-373132" fontAlgn="base">
              <a:lnSpc>
                <a:spcPct val="120000"/>
              </a:lnSpc>
              <a:spcAft>
                <a:spcPts val="6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</a:pPr>
            <a:r>
              <a:rPr lang="en-US" sz="2600" dirty="0">
                <a:solidFill>
                  <a:srgbClr val="002060"/>
                </a:solidFill>
              </a:rPr>
              <a:t>Plan-Based (Future)</a:t>
            </a:r>
          </a:p>
          <a:p>
            <a:pPr marL="804308" lvl="1" indent="-373132" fontAlgn="base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ct val="100000"/>
              <a:tabLst>
                <a:tab pos="273050" algn="l"/>
                <a:tab pos="511175" algn="l"/>
              </a:tabLst>
            </a:pPr>
            <a:r>
              <a:rPr lang="en-US" sz="2400" dirty="0">
                <a:solidFill>
                  <a:srgbClr val="006800"/>
                </a:solidFill>
              </a:rPr>
              <a:t>Usually reflects an adopted CIP or master plan</a:t>
            </a:r>
          </a:p>
          <a:p>
            <a:pPr marL="307610" indent="-30761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300" kern="0" dirty="0">
              <a:latin typeface="Calibri" pitchFamily="34" charset="0"/>
            </a:endParaRPr>
          </a:p>
          <a:p>
            <a:pPr marL="307610" indent="-30761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3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7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8858253" y="6536531"/>
            <a:ext cx="150689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60" tIns="32131" rIns="64260" bIns="32131"/>
          <a:lstStyle>
            <a:lvl1pPr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endParaRPr lang="en-US" sz="1000" b="1" dirty="0">
              <a:solidFill>
                <a:srgbClr val="192C7A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Evaluate Need for Credits</a:t>
            </a:r>
            <a:endParaRPr lang="en-US" sz="3600" dirty="0">
              <a:sym typeface="Gill Sans" pitchFamily="64" charset="0"/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4294967295"/>
          </p:nvPr>
        </p:nvSpPr>
        <p:spPr>
          <a:xfrm>
            <a:off x="0" y="6575425"/>
            <a:ext cx="5137150" cy="147638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1100"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dirty="0"/>
              <a:t> TischlerBise  |  www.tischlerbise.com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181" y="938305"/>
            <a:ext cx="8304071" cy="493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30" tIns="41015" rIns="82030" bIns="41015" numCol="1" rtlCol="0" anchor="t" anchorCtr="0" compatLnSpc="1">
            <a:prstTxWarp prst="textNoShape">
              <a:avLst/>
            </a:prstTxWarp>
            <a:normAutofit/>
          </a:bodyPr>
          <a:lstStyle>
            <a:lvl1pPr marL="274320" indent="-285750">
              <a:buFont typeface="Wingdings" charset="2"/>
              <a:buChar char="²"/>
              <a:tabLst>
                <a:tab pos="273050" algn="l"/>
                <a:tab pos="511175" algn="l"/>
              </a:tabLst>
              <a:defRPr sz="3600" baseline="0">
                <a:latin typeface="+mn-lt"/>
                <a:ea typeface="+mn-ea"/>
                <a:cs typeface="+mn-cs"/>
              </a:defRPr>
            </a:lvl1pPr>
            <a:lvl2pPr marL="742950" indent="-285750">
              <a:buFont typeface="Arial"/>
              <a:buChar char="•"/>
              <a:defRPr sz="3200">
                <a:latin typeface="+mn-lt"/>
                <a:ea typeface="+mn-ea"/>
                <a:cs typeface="+mn-cs"/>
              </a:defRPr>
            </a:lvl2pPr>
            <a:lvl3pPr marL="914400">
              <a:defRPr sz="3200">
                <a:latin typeface="+mn-lt"/>
                <a:ea typeface="+mn-ea"/>
                <a:cs typeface="+mn-cs"/>
              </a:defRPr>
            </a:lvl3pPr>
            <a:lvl4pPr marL="1371600">
              <a:defRPr sz="3200">
                <a:latin typeface="+mn-lt"/>
                <a:ea typeface="+mn-ea"/>
                <a:cs typeface="+mn-cs"/>
              </a:defRPr>
            </a:lvl4pPr>
            <a:lvl5pPr marL="1828800">
              <a:defRPr sz="320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14093" indent="-373132" fontAlgn="base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defRPr/>
            </a:pPr>
            <a:r>
              <a:rPr lang="en-US" sz="2800" dirty="0">
                <a:solidFill>
                  <a:srgbClr val="002060"/>
                </a:solidFill>
              </a:rPr>
              <a:t>Site specific</a:t>
            </a:r>
          </a:p>
          <a:p>
            <a:pPr marL="804308" lvl="1" indent="-373132" fontAlgn="base">
              <a:lnSpc>
                <a:spcPct val="110000"/>
              </a:lnSpc>
              <a:spcAft>
                <a:spcPts val="300"/>
              </a:spcAft>
              <a:buClr>
                <a:srgbClr val="000000"/>
              </a:buClr>
              <a:buSzPct val="100000"/>
              <a:tabLst>
                <a:tab pos="273050" algn="l"/>
                <a:tab pos="511175" algn="l"/>
              </a:tabLst>
              <a:defRPr/>
            </a:pPr>
            <a:r>
              <a:rPr lang="en-US" sz="2400" dirty="0">
                <a:solidFill>
                  <a:srgbClr val="006800"/>
                </a:solidFill>
              </a:rPr>
              <a:t>Developer constructs a capital facility included in fee calculations</a:t>
            </a:r>
          </a:p>
          <a:p>
            <a:pPr marL="514093" lvl="1" indent="-373132" fontAlgn="base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dirty="0">
                <a:solidFill>
                  <a:srgbClr val="002060"/>
                </a:solidFill>
              </a:rPr>
              <a:t>Debt service</a:t>
            </a:r>
          </a:p>
          <a:p>
            <a:pPr marL="804308" lvl="1" indent="-373132" fontAlgn="base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ct val="100000"/>
              <a:tabLst>
                <a:tab pos="273050" algn="l"/>
                <a:tab pos="511175" algn="l"/>
              </a:tabLst>
              <a:defRPr/>
            </a:pPr>
            <a:r>
              <a:rPr lang="en-US" sz="2400" dirty="0">
                <a:solidFill>
                  <a:srgbClr val="006800"/>
                </a:solidFill>
              </a:rPr>
              <a:t>Avoid double payment due to existing or future bonds</a:t>
            </a:r>
          </a:p>
          <a:p>
            <a:pPr marL="514093" lvl="1" indent="-373132" fontAlgn="base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dirty="0">
                <a:solidFill>
                  <a:srgbClr val="002060"/>
                </a:solidFill>
              </a:rPr>
              <a:t>Dedicated revenues</a:t>
            </a:r>
          </a:p>
          <a:p>
            <a:pPr marL="804308" lvl="1" indent="-373132" fontAlgn="base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ct val="100000"/>
              <a:tabLst>
                <a:tab pos="273050" algn="l"/>
                <a:tab pos="511175" algn="l"/>
              </a:tabLst>
              <a:defRPr/>
            </a:pPr>
            <a:r>
              <a:rPr lang="en-US" sz="2400" dirty="0">
                <a:solidFill>
                  <a:srgbClr val="006800"/>
                </a:solidFill>
              </a:rPr>
              <a:t>Property tax, local option sales tax, gas tax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None/>
            </a:pPr>
            <a:endParaRPr lang="en-US" sz="23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1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BF7A-CCD5-844A-A13E-6DCC4303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Residential Construction </a:t>
            </a:r>
            <a:r>
              <a:rPr lang="en-US" dirty="0" err="1"/>
              <a:t>evelopmntProjections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4CD8F-1B80-BFD2-42FF-7219A2BD3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1" y="1661550"/>
            <a:ext cx="8474397" cy="17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694CDA-CA1B-DCCB-8EC4-E51FD82B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2382606"/>
            <a:ext cx="7772400" cy="2943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D2BF7A-CCD5-844A-A13E-6DCC4303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Countywide Development Projections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9A39F-E881-8441-96B0-EC538139B931}"/>
              </a:ext>
            </a:extLst>
          </p:cNvPr>
          <p:cNvSpPr txBox="1"/>
          <p:nvPr/>
        </p:nvSpPr>
        <p:spPr>
          <a:xfrm>
            <a:off x="1639659" y="939265"/>
            <a:ext cx="5251795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Residential projections are based on recent building permit data. Nonresidential projections from Metro Washington Council of Governments.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86CBF-A1CD-C54D-A4B7-33ADC163D6DE}"/>
              </a:ext>
            </a:extLst>
          </p:cNvPr>
          <p:cNvSpPr/>
          <p:nvPr/>
        </p:nvSpPr>
        <p:spPr>
          <a:xfrm>
            <a:off x="7559564" y="2729418"/>
            <a:ext cx="599090" cy="19969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1DF0F-416C-0D45-8364-99D7A03D81CE}"/>
              </a:ext>
            </a:extLst>
          </p:cNvPr>
          <p:cNvSpPr/>
          <p:nvPr/>
        </p:nvSpPr>
        <p:spPr>
          <a:xfrm>
            <a:off x="7559564" y="3416323"/>
            <a:ext cx="599090" cy="19969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CE173A-C5E1-6D4D-BF88-9EF7FA23F0CC}"/>
              </a:ext>
            </a:extLst>
          </p:cNvPr>
          <p:cNvSpPr/>
          <p:nvPr/>
        </p:nvSpPr>
        <p:spPr>
          <a:xfrm>
            <a:off x="7559564" y="4271312"/>
            <a:ext cx="599090" cy="19969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2FD3CD-AC63-4146-BD55-FE90CFB5B3F9}"/>
              </a:ext>
            </a:extLst>
          </p:cNvPr>
          <p:cNvSpPr/>
          <p:nvPr/>
        </p:nvSpPr>
        <p:spPr>
          <a:xfrm>
            <a:off x="7559564" y="5132127"/>
            <a:ext cx="599090" cy="19969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9BA3C-1334-7B48-88E5-19B5A6E9229F}"/>
              </a:ext>
            </a:extLst>
          </p:cNvPr>
          <p:cNvSpPr txBox="1"/>
          <p:nvPr/>
        </p:nvSpPr>
        <p:spPr>
          <a:xfrm>
            <a:off x="1085597" y="1912821"/>
            <a:ext cx="697280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Used for County Administration, EMS, Parks and Recreation, and Schools</a:t>
            </a:r>
          </a:p>
        </p:txBody>
      </p:sp>
    </p:spTree>
    <p:extLst>
      <p:ext uri="{BB962C8B-B14F-4D97-AF65-F5344CB8AC3E}">
        <p14:creationId xmlns:p14="http://schemas.microsoft.com/office/powerpoint/2010/main" val="263021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C76719-5186-54A8-A104-A42F3710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55" y="2195767"/>
            <a:ext cx="7772400" cy="2943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D2BF7A-CCD5-844A-A13E-6DCC4303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/>
              <a:t>Unincorp</a:t>
            </a:r>
            <a:r>
              <a:rPr lang="en-US" sz="2800" dirty="0"/>
              <a:t>. County Development Projections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9A39F-E881-8441-96B0-EC538139B931}"/>
              </a:ext>
            </a:extLst>
          </p:cNvPr>
          <p:cNvSpPr txBox="1"/>
          <p:nvPr/>
        </p:nvSpPr>
        <p:spPr>
          <a:xfrm>
            <a:off x="1639659" y="1056281"/>
            <a:ext cx="586468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Projections from Metro Washington Council of Governments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86CBF-A1CD-C54D-A4B7-33ADC163D6DE}"/>
              </a:ext>
            </a:extLst>
          </p:cNvPr>
          <p:cNvSpPr/>
          <p:nvPr/>
        </p:nvSpPr>
        <p:spPr>
          <a:xfrm>
            <a:off x="7719729" y="2514175"/>
            <a:ext cx="599090" cy="19969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1DF0F-416C-0D45-8364-99D7A03D81CE}"/>
              </a:ext>
            </a:extLst>
          </p:cNvPr>
          <p:cNvSpPr/>
          <p:nvPr/>
        </p:nvSpPr>
        <p:spPr>
          <a:xfrm>
            <a:off x="7719729" y="3245267"/>
            <a:ext cx="599090" cy="19969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CE173A-C5E1-6D4D-BF88-9EF7FA23F0CC}"/>
              </a:ext>
            </a:extLst>
          </p:cNvPr>
          <p:cNvSpPr/>
          <p:nvPr/>
        </p:nvSpPr>
        <p:spPr>
          <a:xfrm>
            <a:off x="7679957" y="4076207"/>
            <a:ext cx="599090" cy="19969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2FD3CD-AC63-4146-BD55-FE90CFB5B3F9}"/>
              </a:ext>
            </a:extLst>
          </p:cNvPr>
          <p:cNvSpPr/>
          <p:nvPr/>
        </p:nvSpPr>
        <p:spPr>
          <a:xfrm>
            <a:off x="7679957" y="4939464"/>
            <a:ext cx="599090" cy="19969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9BA3C-1334-7B48-88E5-19B5A6E9229F}"/>
              </a:ext>
            </a:extLst>
          </p:cNvPr>
          <p:cNvSpPr txBox="1"/>
          <p:nvPr/>
        </p:nvSpPr>
        <p:spPr>
          <a:xfrm>
            <a:off x="3145313" y="1626024"/>
            <a:ext cx="266393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Used for 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378609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32F4-BE58-2746-B384-183B2560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County Administration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605B81-0EB2-1148-96E2-6724FA863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83273"/>
            <a:ext cx="8229600" cy="4734916"/>
          </a:xfrm>
        </p:spPr>
        <p:txBody>
          <a:bodyPr>
            <a:normAutofit/>
          </a:bodyPr>
          <a:lstStyle/>
          <a:p>
            <a:pPr marL="514093" indent="-373132" fontAlgn="base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Service Area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Countywide</a:t>
            </a:r>
          </a:p>
          <a:p>
            <a:pPr marL="514093" indent="-373132" fontAlgn="base">
              <a:lnSpc>
                <a:spcPct val="13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Fee Components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Expansion of Administrative space </a:t>
            </a:r>
          </a:p>
          <a:p>
            <a:pPr marL="514093" indent="-373132" fontAlgn="base">
              <a:lnSpc>
                <a:spcPct val="140000"/>
              </a:lnSpc>
              <a:spcAft>
                <a:spcPts val="300"/>
              </a:spcAft>
              <a:buClr>
                <a:srgbClr val="000000"/>
              </a:buClr>
              <a:buSzPct val="125000"/>
              <a:buFont typeface="Courier New"/>
              <a:buChar char="o"/>
              <a:tabLst>
                <a:tab pos="273050" algn="l"/>
                <a:tab pos="511175" algn="l"/>
              </a:tabLst>
              <a:defRPr/>
            </a:pPr>
            <a:r>
              <a:rPr lang="en-US" sz="2800" b="0" dirty="0">
                <a:solidFill>
                  <a:srgbClr val="002060"/>
                </a:solidFill>
                <a:latin typeface="+mn-lt"/>
                <a:cs typeface="+mn-cs"/>
              </a:rPr>
              <a:t>10-Year Demand</a:t>
            </a:r>
          </a:p>
          <a:p>
            <a:pPr marL="804308" lvl="1" indent="-373132" fontAlgn="base">
              <a:spcAft>
                <a:spcPts val="3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6800"/>
                </a:solidFill>
                <a:latin typeface="+mn-lt"/>
                <a:cs typeface="+mn-cs"/>
              </a:rPr>
              <a:t>27,257 square feet of new 91,600 square foot building: $5.8 million of $19.1 million total cost</a:t>
            </a:r>
          </a:p>
        </p:txBody>
      </p:sp>
    </p:spTree>
    <p:extLst>
      <p:ext uri="{BB962C8B-B14F-4D97-AF65-F5344CB8AC3E}">
        <p14:creationId xmlns:p14="http://schemas.microsoft.com/office/powerpoint/2010/main" val="3449464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570</Words>
  <Application>Microsoft Macintosh PowerPoint</Application>
  <PresentationFormat>On-screen Show (4:3)</PresentationFormat>
  <Paragraphs>110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Courier New</vt:lpstr>
      <vt:lpstr>Gill Sans</vt:lpstr>
      <vt:lpstr>Lucida Grande</vt:lpstr>
      <vt:lpstr>Wingdings</vt:lpstr>
      <vt:lpstr>Office Theme</vt:lpstr>
      <vt:lpstr>Draft Impact Fees</vt:lpstr>
      <vt:lpstr>Overview</vt:lpstr>
      <vt:lpstr>Impact Fee Basics</vt:lpstr>
      <vt:lpstr>Impact Fee Methodologies</vt:lpstr>
      <vt:lpstr>Evaluate Need for Credits</vt:lpstr>
      <vt:lpstr>Recent Residential Construction evelopmntProjections</vt:lpstr>
      <vt:lpstr>Countywide Development Projections</vt:lpstr>
      <vt:lpstr>Unincorp. County Development Projections</vt:lpstr>
      <vt:lpstr>County Administration</vt:lpstr>
      <vt:lpstr>Proposed County Administration Fee</vt:lpstr>
      <vt:lpstr>EMS</vt:lpstr>
      <vt:lpstr>Proposed EMS Fee</vt:lpstr>
      <vt:lpstr>Law Enforcement</vt:lpstr>
      <vt:lpstr>Proposed Law Enforcement Fee</vt:lpstr>
      <vt:lpstr>Parks and Recreation</vt:lpstr>
      <vt:lpstr>Proposed Parks and Recreation Fee</vt:lpstr>
      <vt:lpstr>School</vt:lpstr>
      <vt:lpstr>Proposed School Fee</vt:lpstr>
      <vt:lpstr>Proposed Impact Fee Summary</vt:lpstr>
      <vt:lpstr>Summary of Current Impact Fees</vt:lpstr>
      <vt:lpstr>Difference from Current Fees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 Owers</dc:creator>
  <cp:lastModifiedBy>Carson Bise</cp:lastModifiedBy>
  <cp:revision>153</cp:revision>
  <dcterms:created xsi:type="dcterms:W3CDTF">2015-10-05T19:24:06Z</dcterms:created>
  <dcterms:modified xsi:type="dcterms:W3CDTF">2024-12-05T02:33:27Z</dcterms:modified>
</cp:coreProperties>
</file>