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TAN Meringue" charset="1" panose="00000000000000000000"/>
      <p:regular r:id="rId23"/>
    </p:embeddedFont>
    <p:embeddedFont>
      <p:font typeface="Poppins" charset="1" panose="00000500000000000000"/>
      <p:regular r:id="rId24"/>
    </p:embeddedFont>
    <p:embeddedFont>
      <p:font typeface="Poppins Bold" charset="1" panose="00000800000000000000"/>
      <p:regular r:id="rId25"/>
    </p:embeddedFont>
    <p:embeddedFont>
      <p:font typeface="Roboto" charset="1" panose="020000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2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12.png" Type="http://schemas.openxmlformats.org/officeDocument/2006/relationships/image"/><Relationship Id="rId4" Target="../media/image16.png" Type="http://schemas.openxmlformats.org/officeDocument/2006/relationships/image"/><Relationship Id="rId5" Target="../media/image20.png" Type="http://schemas.openxmlformats.org/officeDocument/2006/relationships/image"/><Relationship Id="rId6" Target="../media/image18.png" Type="http://schemas.openxmlformats.org/officeDocument/2006/relationships/image"/><Relationship Id="rId7" Target="../media/image2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5704509" y="0"/>
            <a:ext cx="12583491" cy="10287000"/>
          </a:xfrm>
          <a:custGeom>
            <a:avLst/>
            <a:gdLst/>
            <a:ahLst/>
            <a:cxnLst/>
            <a:rect r="r" b="b" t="t" l="l"/>
            <a:pathLst>
              <a:path h="10287000" w="12583491">
                <a:moveTo>
                  <a:pt x="0" y="0"/>
                </a:moveTo>
                <a:lnTo>
                  <a:pt x="12583491" y="0"/>
                </a:lnTo>
                <a:lnTo>
                  <a:pt x="12583491" y="10287000"/>
                </a:lnTo>
                <a:lnTo>
                  <a:pt x="0" y="10287000"/>
                </a:lnTo>
                <a:lnTo>
                  <a:pt x="0" y="0"/>
                </a:lnTo>
                <a:close/>
              </a:path>
            </a:pathLst>
          </a:custGeom>
          <a:blipFill>
            <a:blip r:embed="rId2"/>
            <a:stretch>
              <a:fillRect l="-4566" t="0" r="-4566" b="0"/>
            </a:stretch>
          </a:blipFill>
        </p:spPr>
      </p:sp>
      <p:grpSp>
        <p:nvGrpSpPr>
          <p:cNvPr name="Group 3" id="3"/>
          <p:cNvGrpSpPr>
            <a:grpSpLocks noChangeAspect="true"/>
          </p:cNvGrpSpPr>
          <p:nvPr/>
        </p:nvGrpSpPr>
        <p:grpSpPr>
          <a:xfrm rot="0">
            <a:off x="463128" y="8431959"/>
            <a:ext cx="1140670" cy="1140666"/>
            <a:chOff x="0" y="0"/>
            <a:chExt cx="6350000" cy="6349975"/>
          </a:xfrm>
        </p:grpSpPr>
        <p:sp>
          <p:nvSpPr>
            <p:cNvPr name="Freeform 4" id="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274" r="0" b="-274"/>
              </a:stretch>
            </a:blipFill>
          </p:spPr>
        </p:sp>
      </p:grpSp>
      <p:sp>
        <p:nvSpPr>
          <p:cNvPr name="TextBox 5" id="5"/>
          <p:cNvSpPr txBox="true"/>
          <p:nvPr/>
        </p:nvSpPr>
        <p:spPr>
          <a:xfrm rot="0">
            <a:off x="1028700" y="3556318"/>
            <a:ext cx="4248350" cy="2327275"/>
          </a:xfrm>
          <a:prstGeom prst="rect">
            <a:avLst/>
          </a:prstGeom>
        </p:spPr>
        <p:txBody>
          <a:bodyPr anchor="t" rtlCol="false" tIns="0" lIns="0" bIns="0" rIns="0">
            <a:spAutoFit/>
          </a:bodyPr>
          <a:lstStyle/>
          <a:p>
            <a:pPr algn="l">
              <a:lnSpc>
                <a:spcPts val="6199"/>
              </a:lnSpc>
            </a:pPr>
            <a:r>
              <a:rPr lang="en-US" sz="4999">
                <a:solidFill>
                  <a:srgbClr val="B86731"/>
                </a:solidFill>
                <a:latin typeface="TAN Meringue"/>
                <a:ea typeface="TAN Meringue"/>
                <a:cs typeface="TAN Meringue"/>
                <a:sym typeface="TAN Meringue"/>
              </a:rPr>
              <a:t>Washington</a:t>
            </a:r>
          </a:p>
          <a:p>
            <a:pPr algn="l">
              <a:lnSpc>
                <a:spcPts val="6199"/>
              </a:lnSpc>
            </a:pPr>
            <a:r>
              <a:rPr lang="en-US" sz="4999">
                <a:solidFill>
                  <a:srgbClr val="B86731"/>
                </a:solidFill>
                <a:latin typeface="TAN Meringue"/>
                <a:ea typeface="TAN Meringue"/>
                <a:cs typeface="TAN Meringue"/>
                <a:sym typeface="TAN Meringue"/>
              </a:rPr>
              <a:t>Street</a:t>
            </a:r>
          </a:p>
          <a:p>
            <a:pPr algn="l">
              <a:lnSpc>
                <a:spcPts val="6199"/>
              </a:lnSpc>
            </a:pPr>
            <a:r>
              <a:rPr lang="en-US" sz="4999">
                <a:solidFill>
                  <a:srgbClr val="B86731"/>
                </a:solidFill>
                <a:latin typeface="TAN Meringue"/>
                <a:ea typeface="TAN Meringue"/>
                <a:cs typeface="TAN Meringue"/>
                <a:sym typeface="TAN Meringue"/>
              </a:rPr>
              <a:t>Properties</a:t>
            </a:r>
          </a:p>
        </p:txBody>
      </p:sp>
      <p:sp>
        <p:nvSpPr>
          <p:cNvPr name="TextBox 6" id="6"/>
          <p:cNvSpPr txBox="true"/>
          <p:nvPr/>
        </p:nvSpPr>
        <p:spPr>
          <a:xfrm rot="0">
            <a:off x="1028700" y="6130607"/>
            <a:ext cx="4057650" cy="746760"/>
          </a:xfrm>
          <a:prstGeom prst="rect">
            <a:avLst/>
          </a:prstGeom>
        </p:spPr>
        <p:txBody>
          <a:bodyPr anchor="t" rtlCol="false" tIns="0" lIns="0" bIns="0" rIns="0">
            <a:spAutoFit/>
          </a:bodyPr>
          <a:lstStyle/>
          <a:p>
            <a:pPr algn="l">
              <a:lnSpc>
                <a:spcPts val="2940"/>
              </a:lnSpc>
              <a:spcBef>
                <a:spcPct val="0"/>
              </a:spcBef>
            </a:pPr>
            <a:r>
              <a:rPr lang="en-US" sz="2100">
                <a:solidFill>
                  <a:srgbClr val="000000"/>
                </a:solidFill>
                <a:latin typeface="Poppins"/>
                <a:ea typeface="Poppins"/>
                <a:cs typeface="Poppins"/>
                <a:sym typeface="Poppins"/>
              </a:rPr>
              <a:t>Where Small-Town Charm Meets Big-Time Opportunity.</a:t>
            </a:r>
          </a:p>
        </p:txBody>
      </p:sp>
      <p:grpSp>
        <p:nvGrpSpPr>
          <p:cNvPr name="Group 7" id="7"/>
          <p:cNvGrpSpPr/>
          <p:nvPr/>
        </p:nvGrpSpPr>
        <p:grpSpPr>
          <a:xfrm rot="0">
            <a:off x="1848145" y="8605166"/>
            <a:ext cx="3428906" cy="653134"/>
            <a:chOff x="0" y="0"/>
            <a:chExt cx="4571874" cy="870845"/>
          </a:xfrm>
        </p:grpSpPr>
        <p:sp>
          <p:nvSpPr>
            <p:cNvPr name="TextBox 8" id="8"/>
            <p:cNvSpPr txBox="true"/>
            <p:nvPr/>
          </p:nvSpPr>
          <p:spPr>
            <a:xfrm rot="0">
              <a:off x="0" y="-57150"/>
              <a:ext cx="4571874" cy="481330"/>
            </a:xfrm>
            <a:prstGeom prst="rect">
              <a:avLst/>
            </a:prstGeom>
          </p:spPr>
          <p:txBody>
            <a:bodyPr anchor="t" rtlCol="false" tIns="0" lIns="0" bIns="0" rIns="0">
              <a:spAutoFit/>
            </a:bodyPr>
            <a:lstStyle/>
            <a:p>
              <a:pPr algn="l">
                <a:lnSpc>
                  <a:spcPts val="2940"/>
                </a:lnSpc>
                <a:spcBef>
                  <a:spcPct val="0"/>
                </a:spcBef>
              </a:pPr>
              <a:r>
                <a:rPr lang="en-US" b="true" sz="2100">
                  <a:solidFill>
                    <a:srgbClr val="B86731"/>
                  </a:solidFill>
                  <a:latin typeface="Poppins Bold"/>
                  <a:ea typeface="Poppins Bold"/>
                  <a:cs typeface="Poppins Bold"/>
                  <a:sym typeface="Poppins Bold"/>
                </a:rPr>
                <a:t>Laura Kuhn</a:t>
              </a:r>
            </a:p>
          </p:txBody>
        </p:sp>
        <p:sp>
          <p:nvSpPr>
            <p:cNvPr name="TextBox 9" id="9"/>
            <p:cNvSpPr txBox="true"/>
            <p:nvPr/>
          </p:nvSpPr>
          <p:spPr>
            <a:xfrm rot="0">
              <a:off x="0" y="455555"/>
              <a:ext cx="4571874" cy="415290"/>
            </a:xfrm>
            <a:prstGeom prst="rect">
              <a:avLst/>
            </a:prstGeom>
          </p:spPr>
          <p:txBody>
            <a:bodyPr anchor="t" rtlCol="false" tIns="0" lIns="0" bIns="0" rIns="0">
              <a:spAutoFit/>
            </a:bodyPr>
            <a:lstStyle/>
            <a:p>
              <a:pPr algn="l">
                <a:lnSpc>
                  <a:spcPts val="2520"/>
                </a:lnSpc>
                <a:spcBef>
                  <a:spcPct val="0"/>
                </a:spcBef>
              </a:pPr>
              <a:r>
                <a:rPr lang="en-US" sz="1800">
                  <a:solidFill>
                    <a:srgbClr val="000000"/>
                  </a:solidFill>
                  <a:latin typeface="Poppins"/>
                  <a:ea typeface="Poppins"/>
                  <a:cs typeface="Poppins"/>
                  <a:sym typeface="Poppins"/>
                </a:rPr>
                <a:t>lkuhn@jeffersoncountywv.org</a:t>
              </a:r>
            </a:p>
          </p:txBody>
        </p:sp>
      </p:grpSp>
      <p:sp>
        <p:nvSpPr>
          <p:cNvPr name="TextBox 10" id="10"/>
          <p:cNvSpPr txBox="true"/>
          <p:nvPr/>
        </p:nvSpPr>
        <p:spPr>
          <a:xfrm rot="0">
            <a:off x="1028700" y="1110298"/>
            <a:ext cx="4057650" cy="325755"/>
          </a:xfrm>
          <a:prstGeom prst="rect">
            <a:avLst/>
          </a:prstGeom>
        </p:spPr>
        <p:txBody>
          <a:bodyPr anchor="t" rtlCol="false" tIns="0" lIns="0" bIns="0" rIns="0">
            <a:spAutoFit/>
          </a:bodyPr>
          <a:lstStyle/>
          <a:p>
            <a:pPr algn="l">
              <a:lnSpc>
                <a:spcPts val="2520"/>
              </a:lnSpc>
              <a:spcBef>
                <a:spcPct val="0"/>
              </a:spcBef>
            </a:pPr>
            <a:r>
              <a:rPr lang="en-US" sz="1800">
                <a:solidFill>
                  <a:srgbClr val="5F6E4F"/>
                </a:solidFill>
                <a:latin typeface="Poppins"/>
                <a:ea typeface="Poppins"/>
                <a:cs typeface="Poppins"/>
                <a:sym typeface="Poppins"/>
              </a:rPr>
              <a:t>CHARLES TOWN, WV</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558438" y="3490195"/>
            <a:ext cx="8729562" cy="4648260"/>
          </a:xfrm>
          <a:custGeom>
            <a:avLst/>
            <a:gdLst/>
            <a:ahLst/>
            <a:cxnLst/>
            <a:rect r="r" b="b" t="t" l="l"/>
            <a:pathLst>
              <a:path h="4648260" w="8729562">
                <a:moveTo>
                  <a:pt x="0" y="0"/>
                </a:moveTo>
                <a:lnTo>
                  <a:pt x="8729562" y="0"/>
                </a:lnTo>
                <a:lnTo>
                  <a:pt x="8729562" y="4648260"/>
                </a:lnTo>
                <a:lnTo>
                  <a:pt x="0" y="4648260"/>
                </a:lnTo>
                <a:lnTo>
                  <a:pt x="0" y="0"/>
                </a:lnTo>
                <a:close/>
              </a:path>
            </a:pathLst>
          </a:custGeom>
          <a:blipFill>
            <a:blip r:embed="rId2"/>
            <a:stretch>
              <a:fillRect l="-14862" t="0" r="0" b="0"/>
            </a:stretch>
          </a:blipFill>
        </p:spPr>
      </p:sp>
      <p:sp>
        <p:nvSpPr>
          <p:cNvPr name="TextBox 3" id="3"/>
          <p:cNvSpPr txBox="true"/>
          <p:nvPr/>
        </p:nvSpPr>
        <p:spPr>
          <a:xfrm rot="0">
            <a:off x="1028700" y="3859996"/>
            <a:ext cx="2600797" cy="790844"/>
          </a:xfrm>
          <a:prstGeom prst="rect">
            <a:avLst/>
          </a:prstGeom>
        </p:spPr>
        <p:txBody>
          <a:bodyPr anchor="t" rtlCol="false" tIns="0" lIns="0" bIns="0" rIns="0">
            <a:spAutoFit/>
          </a:bodyPr>
          <a:lstStyle/>
          <a:p>
            <a:pPr algn="ctr">
              <a:lnSpc>
                <a:spcPts val="3135"/>
              </a:lnSpc>
            </a:pPr>
            <a:r>
              <a:rPr lang="en-US" sz="2239">
                <a:solidFill>
                  <a:srgbClr val="313233"/>
                </a:solidFill>
                <a:latin typeface="Poppins"/>
                <a:ea typeface="Poppins"/>
                <a:cs typeface="Poppins"/>
                <a:sym typeface="Poppins"/>
              </a:rPr>
              <a:t> 1,487 GSF</a:t>
            </a:r>
          </a:p>
          <a:p>
            <a:pPr algn="ctr">
              <a:lnSpc>
                <a:spcPts val="3135"/>
              </a:lnSpc>
              <a:spcBef>
                <a:spcPct val="0"/>
              </a:spcBef>
            </a:pPr>
            <a:r>
              <a:rPr lang="en-US" sz="2239">
                <a:solidFill>
                  <a:srgbClr val="313233"/>
                </a:solidFill>
                <a:latin typeface="Poppins"/>
                <a:ea typeface="Poppins"/>
                <a:cs typeface="Poppins"/>
                <a:sym typeface="Poppins"/>
              </a:rPr>
              <a:t>Lot Size -.03 acre</a:t>
            </a:r>
          </a:p>
        </p:txBody>
      </p:sp>
      <p:sp>
        <p:nvSpPr>
          <p:cNvPr name="TextBox 4" id="4"/>
          <p:cNvSpPr txBox="true"/>
          <p:nvPr/>
        </p:nvSpPr>
        <p:spPr>
          <a:xfrm rot="0">
            <a:off x="1028700" y="834759"/>
            <a:ext cx="5837191" cy="2841625"/>
          </a:xfrm>
          <a:prstGeom prst="rect">
            <a:avLst/>
          </a:prstGeom>
        </p:spPr>
        <p:txBody>
          <a:bodyPr anchor="t" rtlCol="false" tIns="0" lIns="0" bIns="0" rIns="0">
            <a:spAutoFit/>
          </a:bodyPr>
          <a:lstStyle/>
          <a:p>
            <a:pPr algn="l">
              <a:lnSpc>
                <a:spcPts val="9920"/>
              </a:lnSpc>
            </a:pPr>
            <a:r>
              <a:rPr lang="en-US" sz="8000">
                <a:solidFill>
                  <a:srgbClr val="313233"/>
                </a:solidFill>
                <a:latin typeface="TAN Meringue"/>
                <a:ea typeface="TAN Meringue"/>
                <a:cs typeface="TAN Meringue"/>
                <a:sym typeface="TAN Meringue"/>
              </a:rPr>
              <a:t>The </a:t>
            </a:r>
          </a:p>
          <a:p>
            <a:pPr algn="l">
              <a:lnSpc>
                <a:spcPts val="9920"/>
              </a:lnSpc>
            </a:pPr>
            <a:r>
              <a:rPr lang="en-US" sz="8000">
                <a:solidFill>
                  <a:srgbClr val="313233"/>
                </a:solidFill>
                <a:latin typeface="TAN Meringue"/>
                <a:ea typeface="TAN Meringue"/>
                <a:cs typeface="TAN Meringue"/>
                <a:sym typeface="TAN Meringue"/>
              </a:rPr>
              <a:t>Details</a:t>
            </a:r>
          </a:p>
          <a:p>
            <a:pPr algn="l">
              <a:lnSpc>
                <a:spcPts val="2480"/>
              </a:lnSpc>
            </a:pPr>
            <a:r>
              <a:rPr lang="en-US" sz="2000">
                <a:solidFill>
                  <a:srgbClr val="313233"/>
                </a:solidFill>
                <a:latin typeface="TAN Meringue"/>
                <a:ea typeface="TAN Meringue"/>
                <a:cs typeface="TAN Meringue"/>
                <a:sym typeface="TAN Meringue"/>
              </a:rPr>
              <a:t>Smoot Building</a:t>
            </a:r>
          </a:p>
        </p:txBody>
      </p:sp>
      <p:sp>
        <p:nvSpPr>
          <p:cNvPr name="TextBox 5" id="5"/>
          <p:cNvSpPr txBox="true"/>
          <p:nvPr/>
        </p:nvSpPr>
        <p:spPr>
          <a:xfrm rot="0">
            <a:off x="1443138" y="4955734"/>
            <a:ext cx="8115300" cy="4302566"/>
          </a:xfrm>
          <a:prstGeom prst="rect">
            <a:avLst/>
          </a:prstGeom>
        </p:spPr>
        <p:txBody>
          <a:bodyPr anchor="t" rtlCol="false" tIns="0" lIns="0" bIns="0" rIns="0">
            <a:spAutoFit/>
          </a:bodyPr>
          <a:lstStyle/>
          <a:p>
            <a:pPr algn="l">
              <a:lnSpc>
                <a:spcPts val="3835"/>
              </a:lnSpc>
              <a:spcBef>
                <a:spcPct val="0"/>
              </a:spcBef>
            </a:pPr>
            <a:r>
              <a:rPr lang="en-US" sz="2739">
                <a:solidFill>
                  <a:srgbClr val="000000"/>
                </a:solidFill>
                <a:latin typeface="Roboto"/>
                <a:ea typeface="Roboto"/>
                <a:cs typeface="Roboto"/>
                <a:sym typeface="Roboto"/>
              </a:rPr>
              <a:t>Before being purchased by the county, the Smoot Building was an insurance agency. The building is currently vacant due to egress issues identified by the West Virginia State Fire Marshal. In the past, it housed the Jefferson County Impact Fee Office, which was later absorbed into the Department of Engineering, Planning, and Zoning. The building also temporarily served as a location for the Tax Office and Jefferson County Teen Court.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6332969"/>
            <a:ext cx="560598" cy="521866"/>
          </a:xfrm>
          <a:custGeom>
            <a:avLst/>
            <a:gdLst/>
            <a:ahLst/>
            <a:cxnLst/>
            <a:rect r="r" b="b" t="t" l="l"/>
            <a:pathLst>
              <a:path h="521866" w="560598">
                <a:moveTo>
                  <a:pt x="0" y="0"/>
                </a:moveTo>
                <a:lnTo>
                  <a:pt x="560598" y="0"/>
                </a:lnTo>
                <a:lnTo>
                  <a:pt x="560598" y="521866"/>
                </a:lnTo>
                <a:lnTo>
                  <a:pt x="0" y="5218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101929" y="3150270"/>
            <a:ext cx="9652688" cy="5683020"/>
          </a:xfrm>
          <a:custGeom>
            <a:avLst/>
            <a:gdLst/>
            <a:ahLst/>
            <a:cxnLst/>
            <a:rect r="r" b="b" t="t" l="l"/>
            <a:pathLst>
              <a:path h="5683020" w="9652688">
                <a:moveTo>
                  <a:pt x="0" y="0"/>
                </a:moveTo>
                <a:lnTo>
                  <a:pt x="9652688" y="0"/>
                </a:lnTo>
                <a:lnTo>
                  <a:pt x="9652688" y="5683020"/>
                </a:lnTo>
                <a:lnTo>
                  <a:pt x="0" y="5683020"/>
                </a:lnTo>
                <a:lnTo>
                  <a:pt x="0" y="0"/>
                </a:lnTo>
                <a:close/>
              </a:path>
            </a:pathLst>
          </a:custGeom>
          <a:blipFill>
            <a:blip r:embed="rId4"/>
            <a:stretch>
              <a:fillRect l="0" t="0" r="0" b="0"/>
            </a:stretch>
          </a:blipFill>
        </p:spPr>
      </p:sp>
      <p:sp>
        <p:nvSpPr>
          <p:cNvPr name="TextBox 4" id="4"/>
          <p:cNvSpPr txBox="true"/>
          <p:nvPr/>
        </p:nvSpPr>
        <p:spPr>
          <a:xfrm rot="0">
            <a:off x="557251" y="3093120"/>
            <a:ext cx="6862500" cy="5858144"/>
          </a:xfrm>
          <a:prstGeom prst="rect">
            <a:avLst/>
          </a:prstGeom>
        </p:spPr>
        <p:txBody>
          <a:bodyPr anchor="t" rtlCol="false" tIns="0" lIns="0" bIns="0" rIns="0">
            <a:spAutoFit/>
          </a:bodyPr>
          <a:lstStyle/>
          <a:p>
            <a:pPr algn="l">
              <a:lnSpc>
                <a:spcPts val="3135"/>
              </a:lnSpc>
            </a:pPr>
            <a:r>
              <a:rPr lang="en-US" sz="2239">
                <a:solidFill>
                  <a:srgbClr val="000000"/>
                </a:solidFill>
                <a:latin typeface="Roboto"/>
                <a:ea typeface="Roboto"/>
                <a:cs typeface="Roboto"/>
                <a:sym typeface="Roboto"/>
              </a:rPr>
              <a:t>The Moffett and Reininger Buildings are two connected, two-story brick structures. The Moffett Building, on the left, features a buff brick façade with decorative brown brick accents and a classical Greek key frieze beneath an ornate cornice. A large, storefront-style window and a recessed doorway reflect its early 20th-century commercial origins. The adjoining Reininger Building to the right showcases a more uniform red brick exterior with detailed brickwork around the tall, narrow windows and a prominent cornice with dentil molding. The ground floor includes multiple entrances with large display windows and a covered entrance porch, now equipped with accessibility ramps.</a:t>
            </a:r>
          </a:p>
          <a:p>
            <a:pPr algn="l">
              <a:lnSpc>
                <a:spcPts val="3135"/>
              </a:lnSpc>
              <a:spcBef>
                <a:spcPct val="0"/>
              </a:spcBef>
            </a:pPr>
          </a:p>
        </p:txBody>
      </p:sp>
      <p:sp>
        <p:nvSpPr>
          <p:cNvPr name="TextBox 5" id="5"/>
          <p:cNvSpPr txBox="true"/>
          <p:nvPr/>
        </p:nvSpPr>
        <p:spPr>
          <a:xfrm rot="0">
            <a:off x="710292" y="490797"/>
            <a:ext cx="10637600" cy="1574546"/>
          </a:xfrm>
          <a:prstGeom prst="rect">
            <a:avLst/>
          </a:prstGeom>
        </p:spPr>
        <p:txBody>
          <a:bodyPr anchor="t" rtlCol="false" tIns="0" lIns="0" bIns="0" rIns="0">
            <a:spAutoFit/>
          </a:bodyPr>
          <a:lstStyle/>
          <a:p>
            <a:pPr algn="l">
              <a:lnSpc>
                <a:spcPts val="7068"/>
              </a:lnSpc>
            </a:pPr>
            <a:r>
              <a:rPr lang="en-US" sz="5700">
                <a:solidFill>
                  <a:srgbClr val="313233"/>
                </a:solidFill>
                <a:latin typeface="TAN Meringue"/>
                <a:ea typeface="TAN Meringue"/>
                <a:cs typeface="TAN Meringue"/>
                <a:sym typeface="TAN Meringue"/>
              </a:rPr>
              <a:t>Moffet/Reininger Buildings</a:t>
            </a:r>
          </a:p>
          <a:p>
            <a:pPr algn="l">
              <a:lnSpc>
                <a:spcPts val="5456"/>
              </a:lnSpc>
            </a:pPr>
            <a:r>
              <a:rPr lang="en-US" sz="4400">
                <a:solidFill>
                  <a:srgbClr val="313233"/>
                </a:solidFill>
                <a:latin typeface="TAN Meringue"/>
                <a:ea typeface="TAN Meringue"/>
                <a:cs typeface="TAN Meringue"/>
                <a:sym typeface="TAN Meringue"/>
              </a:rPr>
              <a:t>104-112 E. Washington Street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172459" y="665550"/>
            <a:ext cx="5910670" cy="3814419"/>
          </a:xfrm>
          <a:custGeom>
            <a:avLst/>
            <a:gdLst/>
            <a:ahLst/>
            <a:cxnLst/>
            <a:rect r="r" b="b" t="t" l="l"/>
            <a:pathLst>
              <a:path h="3814419" w="5910670">
                <a:moveTo>
                  <a:pt x="0" y="0"/>
                </a:moveTo>
                <a:lnTo>
                  <a:pt x="5910671" y="0"/>
                </a:lnTo>
                <a:lnTo>
                  <a:pt x="5910671" y="3814419"/>
                </a:lnTo>
                <a:lnTo>
                  <a:pt x="0" y="3814419"/>
                </a:lnTo>
                <a:lnTo>
                  <a:pt x="0" y="0"/>
                </a:lnTo>
                <a:close/>
              </a:path>
            </a:pathLst>
          </a:custGeom>
          <a:blipFill>
            <a:blip r:embed="rId2"/>
            <a:stretch>
              <a:fillRect l="0" t="-2411" r="0" b="-2411"/>
            </a:stretch>
          </a:blipFill>
        </p:spPr>
      </p:sp>
      <p:sp>
        <p:nvSpPr>
          <p:cNvPr name="Freeform 3" id="3"/>
          <p:cNvSpPr/>
          <p:nvPr/>
        </p:nvSpPr>
        <p:spPr>
          <a:xfrm flipH="false" flipV="false" rot="0">
            <a:off x="11172459" y="5204045"/>
            <a:ext cx="5910670" cy="3726824"/>
          </a:xfrm>
          <a:custGeom>
            <a:avLst/>
            <a:gdLst/>
            <a:ahLst/>
            <a:cxnLst/>
            <a:rect r="r" b="b" t="t" l="l"/>
            <a:pathLst>
              <a:path h="3726824" w="5910670">
                <a:moveTo>
                  <a:pt x="0" y="0"/>
                </a:moveTo>
                <a:lnTo>
                  <a:pt x="5910671" y="0"/>
                </a:lnTo>
                <a:lnTo>
                  <a:pt x="5910671" y="3726823"/>
                </a:lnTo>
                <a:lnTo>
                  <a:pt x="0" y="3726823"/>
                </a:lnTo>
                <a:lnTo>
                  <a:pt x="0" y="0"/>
                </a:lnTo>
                <a:close/>
              </a:path>
            </a:pathLst>
          </a:custGeom>
          <a:blipFill>
            <a:blip r:embed="rId3"/>
            <a:stretch>
              <a:fillRect l="-15844" t="0" r="-2970" b="0"/>
            </a:stretch>
          </a:blipFill>
        </p:spPr>
      </p:sp>
      <p:sp>
        <p:nvSpPr>
          <p:cNvPr name="Freeform 4" id="4"/>
          <p:cNvSpPr/>
          <p:nvPr/>
        </p:nvSpPr>
        <p:spPr>
          <a:xfrm flipH="false" flipV="false" rot="0">
            <a:off x="6651337" y="665550"/>
            <a:ext cx="4059294" cy="3044471"/>
          </a:xfrm>
          <a:custGeom>
            <a:avLst/>
            <a:gdLst/>
            <a:ahLst/>
            <a:cxnLst/>
            <a:rect r="r" b="b" t="t" l="l"/>
            <a:pathLst>
              <a:path h="3044471" w="4059294">
                <a:moveTo>
                  <a:pt x="0" y="0"/>
                </a:moveTo>
                <a:lnTo>
                  <a:pt x="4059294" y="0"/>
                </a:lnTo>
                <a:lnTo>
                  <a:pt x="4059294" y="3044471"/>
                </a:lnTo>
                <a:lnTo>
                  <a:pt x="0" y="3044471"/>
                </a:lnTo>
                <a:lnTo>
                  <a:pt x="0" y="0"/>
                </a:lnTo>
                <a:close/>
              </a:path>
            </a:pathLst>
          </a:custGeom>
          <a:blipFill>
            <a:blip r:embed="rId4"/>
            <a:stretch>
              <a:fillRect l="0" t="0" r="0" b="0"/>
            </a:stretch>
          </a:blipFill>
        </p:spPr>
      </p:sp>
      <p:sp>
        <p:nvSpPr>
          <p:cNvPr name="TextBox 5" id="5"/>
          <p:cNvSpPr txBox="true"/>
          <p:nvPr/>
        </p:nvSpPr>
        <p:spPr>
          <a:xfrm rot="0">
            <a:off x="352317" y="3154418"/>
            <a:ext cx="5570254" cy="1181369"/>
          </a:xfrm>
          <a:prstGeom prst="rect">
            <a:avLst/>
          </a:prstGeom>
        </p:spPr>
        <p:txBody>
          <a:bodyPr anchor="t" rtlCol="false" tIns="0" lIns="0" bIns="0" rIns="0">
            <a:spAutoFit/>
          </a:bodyPr>
          <a:lstStyle/>
          <a:p>
            <a:pPr algn="just">
              <a:lnSpc>
                <a:spcPts val="3135"/>
              </a:lnSpc>
            </a:pPr>
            <a:r>
              <a:rPr lang="en-US" sz="2239">
                <a:solidFill>
                  <a:srgbClr val="313233"/>
                </a:solidFill>
                <a:latin typeface="Poppins"/>
                <a:ea typeface="Poppins"/>
                <a:cs typeface="Poppins"/>
                <a:sym typeface="Poppins"/>
              </a:rPr>
              <a:t>Moffett:  5,172 GSF, Lot Size - .034 acre</a:t>
            </a:r>
          </a:p>
          <a:p>
            <a:pPr algn="just">
              <a:lnSpc>
                <a:spcPts val="3135"/>
              </a:lnSpc>
            </a:pPr>
            <a:r>
              <a:rPr lang="en-US" sz="2239">
                <a:solidFill>
                  <a:srgbClr val="313233"/>
                </a:solidFill>
                <a:latin typeface="Poppins"/>
                <a:ea typeface="Poppins"/>
                <a:cs typeface="Poppins"/>
                <a:sym typeface="Poppins"/>
              </a:rPr>
              <a:t>Reininger: 7,755 GSF, Lot Size - .087 acre</a:t>
            </a:r>
          </a:p>
          <a:p>
            <a:pPr algn="just">
              <a:lnSpc>
                <a:spcPts val="3135"/>
              </a:lnSpc>
              <a:spcBef>
                <a:spcPct val="0"/>
              </a:spcBef>
            </a:pPr>
          </a:p>
        </p:txBody>
      </p:sp>
      <p:sp>
        <p:nvSpPr>
          <p:cNvPr name="TextBox 6" id="6"/>
          <p:cNvSpPr txBox="true"/>
          <p:nvPr/>
        </p:nvSpPr>
        <p:spPr>
          <a:xfrm rot="0">
            <a:off x="352317" y="243809"/>
            <a:ext cx="5837191" cy="2841625"/>
          </a:xfrm>
          <a:prstGeom prst="rect">
            <a:avLst/>
          </a:prstGeom>
        </p:spPr>
        <p:txBody>
          <a:bodyPr anchor="t" rtlCol="false" tIns="0" lIns="0" bIns="0" rIns="0">
            <a:spAutoFit/>
          </a:bodyPr>
          <a:lstStyle/>
          <a:p>
            <a:pPr algn="l">
              <a:lnSpc>
                <a:spcPts val="9920"/>
              </a:lnSpc>
            </a:pPr>
            <a:r>
              <a:rPr lang="en-US" sz="8000">
                <a:solidFill>
                  <a:srgbClr val="313233"/>
                </a:solidFill>
                <a:latin typeface="TAN Meringue"/>
                <a:ea typeface="TAN Meringue"/>
                <a:cs typeface="TAN Meringue"/>
                <a:sym typeface="TAN Meringue"/>
              </a:rPr>
              <a:t>The </a:t>
            </a:r>
          </a:p>
          <a:p>
            <a:pPr algn="l">
              <a:lnSpc>
                <a:spcPts val="9920"/>
              </a:lnSpc>
            </a:pPr>
            <a:r>
              <a:rPr lang="en-US" sz="8000">
                <a:solidFill>
                  <a:srgbClr val="313233"/>
                </a:solidFill>
                <a:latin typeface="TAN Meringue"/>
                <a:ea typeface="TAN Meringue"/>
                <a:cs typeface="TAN Meringue"/>
                <a:sym typeface="TAN Meringue"/>
              </a:rPr>
              <a:t>Details</a:t>
            </a:r>
          </a:p>
          <a:p>
            <a:pPr algn="l">
              <a:lnSpc>
                <a:spcPts val="2480"/>
              </a:lnSpc>
            </a:pPr>
            <a:r>
              <a:rPr lang="en-US" sz="2000">
                <a:solidFill>
                  <a:srgbClr val="313233"/>
                </a:solidFill>
                <a:latin typeface="TAN Meringue"/>
                <a:ea typeface="TAN Meringue"/>
                <a:cs typeface="TAN Meringue"/>
                <a:sym typeface="TAN Meringue"/>
              </a:rPr>
              <a:t>Moffett/Reininger Buildings</a:t>
            </a:r>
          </a:p>
        </p:txBody>
      </p:sp>
      <p:sp>
        <p:nvSpPr>
          <p:cNvPr name="TextBox 7" id="7"/>
          <p:cNvSpPr txBox="true"/>
          <p:nvPr/>
        </p:nvSpPr>
        <p:spPr>
          <a:xfrm rot="0">
            <a:off x="630515" y="4268441"/>
            <a:ext cx="9896914" cy="5578982"/>
          </a:xfrm>
          <a:prstGeom prst="rect">
            <a:avLst/>
          </a:prstGeom>
        </p:spPr>
        <p:txBody>
          <a:bodyPr anchor="t" rtlCol="false" tIns="0" lIns="0" bIns="0" rIns="0">
            <a:spAutoFit/>
          </a:bodyPr>
          <a:lstStyle/>
          <a:p>
            <a:pPr algn="l">
              <a:lnSpc>
                <a:spcPts val="2976"/>
              </a:lnSpc>
              <a:spcBef>
                <a:spcPct val="0"/>
              </a:spcBef>
            </a:pPr>
            <a:r>
              <a:rPr lang="en-US" sz="2400">
                <a:solidFill>
                  <a:srgbClr val="313233"/>
                </a:solidFill>
                <a:latin typeface="Roboto"/>
                <a:ea typeface="Roboto"/>
                <a:cs typeface="Roboto"/>
                <a:sym typeface="Roboto"/>
              </a:rPr>
              <a:t>The Moffett and Reininger Buildings have undergone several functional transformations over the years. Originally, the first floor of the Moffett side housed the Assessor’s Office, while the Reininger side included the County Meeting Room and the Tax Office. The second floors accommodated Engineering, Planning &amp; Zoning (Moffett) and the County Commission offices (Reininger). As needs shifted, the Assessor’s Office expanded into the former meeting room space after meetings were relocated to the library basement. When the Tax Office later vacated its space, the Assessor’s Office expanded further into the Reininger side. The County Commission relocated to the Hunter House, and Engineering, Planning &amp; Zoning moved to the Mason Building. The vacated spaces were then repurposed to house Probation services.</a:t>
            </a:r>
          </a:p>
          <a:p>
            <a:pPr algn="l">
              <a:lnSpc>
                <a:spcPts val="2976"/>
              </a:lnSpc>
              <a:spcBef>
                <a:spcPct val="0"/>
              </a:spcBef>
            </a:pPr>
          </a:p>
          <a:p>
            <a:pPr algn="l">
              <a:lnSpc>
                <a:spcPts val="2976"/>
              </a:lnSpc>
              <a:spcBef>
                <a:spcPct val="0"/>
              </a:spcBef>
            </a:pPr>
            <a:r>
              <a:rPr lang="en-US" sz="2400">
                <a:solidFill>
                  <a:srgbClr val="313233"/>
                </a:solidFill>
                <a:latin typeface="Roboto"/>
                <a:ea typeface="Roboto"/>
                <a:cs typeface="Roboto"/>
                <a:sym typeface="Roboto"/>
              </a:rPr>
              <a:t>The Assessor now occupies the entirety of the first floor of both buildings while the Probation Department occupies the second floor.</a:t>
            </a:r>
          </a:p>
        </p:txBody>
      </p:sp>
      <p:sp>
        <p:nvSpPr>
          <p:cNvPr name="TextBox 8" id="8"/>
          <p:cNvSpPr txBox="true"/>
          <p:nvPr/>
        </p:nvSpPr>
        <p:spPr>
          <a:xfrm rot="0">
            <a:off x="13346125" y="4601719"/>
            <a:ext cx="840462" cy="323215"/>
          </a:xfrm>
          <a:prstGeom prst="rect">
            <a:avLst/>
          </a:prstGeom>
        </p:spPr>
        <p:txBody>
          <a:bodyPr anchor="t" rtlCol="false" tIns="0" lIns="0" bIns="0" rIns="0">
            <a:spAutoFit/>
          </a:bodyPr>
          <a:lstStyle/>
          <a:p>
            <a:pPr algn="ctr">
              <a:lnSpc>
                <a:spcPts val="2480"/>
              </a:lnSpc>
              <a:spcBef>
                <a:spcPct val="0"/>
              </a:spcBef>
            </a:pPr>
            <a:r>
              <a:rPr lang="en-US" sz="2000">
                <a:solidFill>
                  <a:srgbClr val="313233"/>
                </a:solidFill>
                <a:latin typeface="Roboto"/>
                <a:ea typeface="Roboto"/>
                <a:cs typeface="Roboto"/>
                <a:sym typeface="Roboto"/>
              </a:rPr>
              <a:t>Moffett</a:t>
            </a:r>
          </a:p>
        </p:txBody>
      </p:sp>
      <p:sp>
        <p:nvSpPr>
          <p:cNvPr name="TextBox 9" id="9"/>
          <p:cNvSpPr txBox="true"/>
          <p:nvPr/>
        </p:nvSpPr>
        <p:spPr>
          <a:xfrm rot="0">
            <a:off x="13346125" y="9054693"/>
            <a:ext cx="1057513" cy="323215"/>
          </a:xfrm>
          <a:prstGeom prst="rect">
            <a:avLst/>
          </a:prstGeom>
        </p:spPr>
        <p:txBody>
          <a:bodyPr anchor="t" rtlCol="false" tIns="0" lIns="0" bIns="0" rIns="0">
            <a:spAutoFit/>
          </a:bodyPr>
          <a:lstStyle/>
          <a:p>
            <a:pPr algn="ctr">
              <a:lnSpc>
                <a:spcPts val="2480"/>
              </a:lnSpc>
              <a:spcBef>
                <a:spcPct val="0"/>
              </a:spcBef>
            </a:pPr>
            <a:r>
              <a:rPr lang="en-US" sz="2000">
                <a:solidFill>
                  <a:srgbClr val="313233"/>
                </a:solidFill>
                <a:latin typeface="Roboto"/>
                <a:ea typeface="Roboto"/>
                <a:cs typeface="Roboto"/>
                <a:sym typeface="Roboto"/>
              </a:rPr>
              <a:t>Reininger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381595" y="501538"/>
            <a:ext cx="7334059" cy="9293683"/>
          </a:xfrm>
          <a:custGeom>
            <a:avLst/>
            <a:gdLst/>
            <a:ahLst/>
            <a:cxnLst/>
            <a:rect r="r" b="b" t="t" l="l"/>
            <a:pathLst>
              <a:path h="9293683" w="7334059">
                <a:moveTo>
                  <a:pt x="0" y="0"/>
                </a:moveTo>
                <a:lnTo>
                  <a:pt x="7334059" y="0"/>
                </a:lnTo>
                <a:lnTo>
                  <a:pt x="7334059" y="9293684"/>
                </a:lnTo>
                <a:lnTo>
                  <a:pt x="0" y="9293684"/>
                </a:lnTo>
                <a:lnTo>
                  <a:pt x="0" y="0"/>
                </a:lnTo>
                <a:close/>
              </a:path>
            </a:pathLst>
          </a:custGeom>
          <a:blipFill>
            <a:blip r:embed="rId2"/>
            <a:stretch>
              <a:fillRect l="0" t="-2609" r="0" b="-2609"/>
            </a:stretch>
          </a:blipFill>
        </p:spPr>
      </p:sp>
      <p:sp>
        <p:nvSpPr>
          <p:cNvPr name="TextBox 3" id="3"/>
          <p:cNvSpPr txBox="true"/>
          <p:nvPr/>
        </p:nvSpPr>
        <p:spPr>
          <a:xfrm rot="0">
            <a:off x="8961583" y="537756"/>
            <a:ext cx="8115300" cy="1583817"/>
          </a:xfrm>
          <a:prstGeom prst="rect">
            <a:avLst/>
          </a:prstGeom>
        </p:spPr>
        <p:txBody>
          <a:bodyPr anchor="t" rtlCol="false" tIns="0" lIns="0" bIns="0" rIns="0">
            <a:spAutoFit/>
          </a:bodyPr>
          <a:lstStyle/>
          <a:p>
            <a:pPr algn="l">
              <a:lnSpc>
                <a:spcPts val="7192"/>
              </a:lnSpc>
            </a:pPr>
            <a:r>
              <a:rPr lang="en-US" sz="5800">
                <a:solidFill>
                  <a:srgbClr val="313233"/>
                </a:solidFill>
                <a:latin typeface="TAN Meringue"/>
                <a:ea typeface="TAN Meringue"/>
                <a:cs typeface="TAN Meringue"/>
                <a:sym typeface="TAN Meringue"/>
              </a:rPr>
              <a:t>Historic Courthouse</a:t>
            </a:r>
          </a:p>
          <a:p>
            <a:pPr algn="l">
              <a:lnSpc>
                <a:spcPts val="5456"/>
              </a:lnSpc>
            </a:pPr>
            <a:r>
              <a:rPr lang="en-US" sz="4400">
                <a:solidFill>
                  <a:srgbClr val="313233"/>
                </a:solidFill>
                <a:latin typeface="TAN Meringue"/>
                <a:ea typeface="TAN Meringue"/>
                <a:cs typeface="TAN Meringue"/>
                <a:sym typeface="TAN Meringue"/>
              </a:rPr>
              <a:t>100 E. Washington Street</a:t>
            </a:r>
          </a:p>
        </p:txBody>
      </p:sp>
      <p:sp>
        <p:nvSpPr>
          <p:cNvPr name="TextBox 4" id="4"/>
          <p:cNvSpPr txBox="true"/>
          <p:nvPr/>
        </p:nvSpPr>
        <p:spPr>
          <a:xfrm rot="0">
            <a:off x="8961583" y="3038434"/>
            <a:ext cx="8987987" cy="6756787"/>
          </a:xfrm>
          <a:prstGeom prst="rect">
            <a:avLst/>
          </a:prstGeom>
        </p:spPr>
        <p:txBody>
          <a:bodyPr anchor="t" rtlCol="false" tIns="0" lIns="0" bIns="0" rIns="0">
            <a:spAutoFit/>
          </a:bodyPr>
          <a:lstStyle/>
          <a:p>
            <a:pPr algn="l">
              <a:lnSpc>
                <a:spcPts val="3349"/>
              </a:lnSpc>
              <a:spcBef>
                <a:spcPct val="0"/>
              </a:spcBef>
            </a:pPr>
            <a:r>
              <a:rPr lang="en-US" sz="2701">
                <a:solidFill>
                  <a:srgbClr val="313233"/>
                </a:solidFill>
                <a:latin typeface="Roboto"/>
                <a:ea typeface="Roboto"/>
                <a:cs typeface="Roboto"/>
                <a:sym typeface="Roboto"/>
              </a:rPr>
              <a:t>The Historic Jefferson County Courthouse is a striking example of Greek Revival architecture and a central landmark in downtown Charles Town. Its red brick exterior is accented by a grand portico supported by the towering white columns, leading to a classical pediment with a louvered arch vent.</a:t>
            </a:r>
          </a:p>
          <a:p>
            <a:pPr algn="l">
              <a:lnSpc>
                <a:spcPts val="3349"/>
              </a:lnSpc>
              <a:spcBef>
                <a:spcPct val="0"/>
              </a:spcBef>
            </a:pPr>
          </a:p>
          <a:p>
            <a:pPr algn="l">
              <a:lnSpc>
                <a:spcPts val="3349"/>
              </a:lnSpc>
              <a:spcBef>
                <a:spcPct val="0"/>
              </a:spcBef>
            </a:pPr>
            <a:r>
              <a:rPr lang="en-US" sz="2701">
                <a:solidFill>
                  <a:srgbClr val="313233"/>
                </a:solidFill>
                <a:latin typeface="Roboto"/>
                <a:ea typeface="Roboto"/>
                <a:cs typeface="Roboto"/>
                <a:sym typeface="Roboto"/>
              </a:rPr>
              <a:t>Rising above the roofline is the stately, clock tower. The tower includes four clock faces that overlook the surrounding streets. The tower not only enhances the building’s historic character but also serves as a visual focal point for the town, visible from blocks away. Listed on the National Register of Historic Places, the courthouse has served a variety of public functions over the years, connecting the community’s past with its present through both its architecture and its ongoing civic role.</a:t>
            </a:r>
          </a:p>
        </p:txBody>
      </p:sp>
      <p:sp>
        <p:nvSpPr>
          <p:cNvPr name="Freeform 5" id="5"/>
          <p:cNvSpPr/>
          <p:nvPr/>
        </p:nvSpPr>
        <p:spPr>
          <a:xfrm flipH="false" flipV="false" rot="30000">
            <a:off x="5728089" y="7895513"/>
            <a:ext cx="3065728" cy="1912978"/>
          </a:xfrm>
          <a:custGeom>
            <a:avLst/>
            <a:gdLst/>
            <a:ahLst/>
            <a:cxnLst/>
            <a:rect r="r" b="b" t="t" l="l"/>
            <a:pathLst>
              <a:path h="1912978" w="3065728">
                <a:moveTo>
                  <a:pt x="0" y="26611"/>
                </a:moveTo>
                <a:lnTo>
                  <a:pt x="3049266" y="0"/>
                </a:lnTo>
                <a:lnTo>
                  <a:pt x="3065728" y="1886367"/>
                </a:lnTo>
                <a:lnTo>
                  <a:pt x="16462" y="1912978"/>
                </a:lnTo>
                <a:lnTo>
                  <a:pt x="0" y="26611"/>
                </a:lnTo>
                <a:close/>
              </a:path>
            </a:pathLst>
          </a:custGeom>
          <a:blipFill>
            <a:blip r:embed="rId3"/>
            <a:stretch>
              <a:fillRect l="-2315" t="-3359" r="-4549" b="-39"/>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30222" y="314250"/>
            <a:ext cx="8934835" cy="4980363"/>
          </a:xfrm>
          <a:custGeom>
            <a:avLst/>
            <a:gdLst/>
            <a:ahLst/>
            <a:cxnLst/>
            <a:rect r="r" b="b" t="t" l="l"/>
            <a:pathLst>
              <a:path h="4980363" w="8934835">
                <a:moveTo>
                  <a:pt x="0" y="0"/>
                </a:moveTo>
                <a:lnTo>
                  <a:pt x="8934835" y="0"/>
                </a:lnTo>
                <a:lnTo>
                  <a:pt x="8934835" y="4980362"/>
                </a:lnTo>
                <a:lnTo>
                  <a:pt x="0" y="4980362"/>
                </a:lnTo>
                <a:lnTo>
                  <a:pt x="0" y="0"/>
                </a:lnTo>
                <a:close/>
              </a:path>
            </a:pathLst>
          </a:custGeom>
          <a:blipFill>
            <a:blip r:embed="rId2"/>
            <a:stretch>
              <a:fillRect l="-6945" t="0" r="-12021" b="0"/>
            </a:stretch>
          </a:blipFill>
        </p:spPr>
      </p:sp>
      <p:sp>
        <p:nvSpPr>
          <p:cNvPr name="Freeform 3" id="3"/>
          <p:cNvSpPr/>
          <p:nvPr/>
        </p:nvSpPr>
        <p:spPr>
          <a:xfrm flipH="false" flipV="false" rot="0">
            <a:off x="10130901" y="5528659"/>
            <a:ext cx="7329047" cy="4510183"/>
          </a:xfrm>
          <a:custGeom>
            <a:avLst/>
            <a:gdLst/>
            <a:ahLst/>
            <a:cxnLst/>
            <a:rect r="r" b="b" t="t" l="l"/>
            <a:pathLst>
              <a:path h="4510183" w="7329047">
                <a:moveTo>
                  <a:pt x="0" y="0"/>
                </a:moveTo>
                <a:lnTo>
                  <a:pt x="7329048" y="0"/>
                </a:lnTo>
                <a:lnTo>
                  <a:pt x="7329048" y="4510183"/>
                </a:lnTo>
                <a:lnTo>
                  <a:pt x="0" y="4510183"/>
                </a:lnTo>
                <a:lnTo>
                  <a:pt x="0" y="0"/>
                </a:lnTo>
                <a:close/>
              </a:path>
            </a:pathLst>
          </a:custGeom>
          <a:blipFill>
            <a:blip r:embed="rId3"/>
            <a:stretch>
              <a:fillRect l="0" t="0" r="0" b="0"/>
            </a:stretch>
          </a:blipFill>
        </p:spPr>
      </p:sp>
      <p:sp>
        <p:nvSpPr>
          <p:cNvPr name="TextBox 4" id="4"/>
          <p:cNvSpPr txBox="true"/>
          <p:nvPr/>
        </p:nvSpPr>
        <p:spPr>
          <a:xfrm rot="0">
            <a:off x="1609310" y="3155778"/>
            <a:ext cx="3625610" cy="790844"/>
          </a:xfrm>
          <a:prstGeom prst="rect">
            <a:avLst/>
          </a:prstGeom>
        </p:spPr>
        <p:txBody>
          <a:bodyPr anchor="t" rtlCol="false" tIns="0" lIns="0" bIns="0" rIns="0">
            <a:spAutoFit/>
          </a:bodyPr>
          <a:lstStyle/>
          <a:p>
            <a:pPr algn="l">
              <a:lnSpc>
                <a:spcPts val="3135"/>
              </a:lnSpc>
            </a:pPr>
            <a:r>
              <a:rPr lang="en-US" sz="2239">
                <a:solidFill>
                  <a:srgbClr val="313233"/>
                </a:solidFill>
                <a:latin typeface="Poppins"/>
                <a:ea typeface="Poppins"/>
                <a:cs typeface="Poppins"/>
                <a:sym typeface="Poppins"/>
              </a:rPr>
              <a:t> 17,850 GSF</a:t>
            </a:r>
          </a:p>
          <a:p>
            <a:pPr algn="l">
              <a:lnSpc>
                <a:spcPts val="3135"/>
              </a:lnSpc>
              <a:spcBef>
                <a:spcPct val="0"/>
              </a:spcBef>
            </a:pPr>
            <a:r>
              <a:rPr lang="en-US" sz="2239">
                <a:solidFill>
                  <a:srgbClr val="313233"/>
                </a:solidFill>
                <a:latin typeface="Poppins"/>
                <a:ea typeface="Poppins"/>
                <a:cs typeface="Poppins"/>
                <a:sym typeface="Poppins"/>
              </a:rPr>
              <a:t>Lot Size - .354 acre</a:t>
            </a:r>
          </a:p>
        </p:txBody>
      </p:sp>
      <p:sp>
        <p:nvSpPr>
          <p:cNvPr name="TextBox 5" id="5"/>
          <p:cNvSpPr txBox="true"/>
          <p:nvPr/>
        </p:nvSpPr>
        <p:spPr>
          <a:xfrm rot="0">
            <a:off x="1609310" y="276150"/>
            <a:ext cx="5837191" cy="2841625"/>
          </a:xfrm>
          <a:prstGeom prst="rect">
            <a:avLst/>
          </a:prstGeom>
        </p:spPr>
        <p:txBody>
          <a:bodyPr anchor="t" rtlCol="false" tIns="0" lIns="0" bIns="0" rIns="0">
            <a:spAutoFit/>
          </a:bodyPr>
          <a:lstStyle/>
          <a:p>
            <a:pPr algn="l">
              <a:lnSpc>
                <a:spcPts val="9920"/>
              </a:lnSpc>
            </a:pPr>
            <a:r>
              <a:rPr lang="en-US" sz="8000">
                <a:solidFill>
                  <a:srgbClr val="313233"/>
                </a:solidFill>
                <a:latin typeface="TAN Meringue"/>
                <a:ea typeface="TAN Meringue"/>
                <a:cs typeface="TAN Meringue"/>
                <a:sym typeface="TAN Meringue"/>
              </a:rPr>
              <a:t>The </a:t>
            </a:r>
          </a:p>
          <a:p>
            <a:pPr algn="l">
              <a:lnSpc>
                <a:spcPts val="9920"/>
              </a:lnSpc>
            </a:pPr>
            <a:r>
              <a:rPr lang="en-US" sz="8000">
                <a:solidFill>
                  <a:srgbClr val="313233"/>
                </a:solidFill>
                <a:latin typeface="TAN Meringue"/>
                <a:ea typeface="TAN Meringue"/>
                <a:cs typeface="TAN Meringue"/>
                <a:sym typeface="TAN Meringue"/>
              </a:rPr>
              <a:t>Details</a:t>
            </a:r>
          </a:p>
          <a:p>
            <a:pPr algn="l">
              <a:lnSpc>
                <a:spcPts val="2480"/>
              </a:lnSpc>
            </a:pPr>
            <a:r>
              <a:rPr lang="en-US" sz="2000">
                <a:solidFill>
                  <a:srgbClr val="313233"/>
                </a:solidFill>
                <a:latin typeface="TAN Meringue"/>
                <a:ea typeface="TAN Meringue"/>
                <a:cs typeface="TAN Meringue"/>
                <a:sym typeface="TAN Meringue"/>
              </a:rPr>
              <a:t>Historic Courthouse</a:t>
            </a:r>
          </a:p>
        </p:txBody>
      </p:sp>
      <p:sp>
        <p:nvSpPr>
          <p:cNvPr name="TextBox 6" id="6"/>
          <p:cNvSpPr txBox="true"/>
          <p:nvPr/>
        </p:nvSpPr>
        <p:spPr>
          <a:xfrm rot="0">
            <a:off x="575207" y="4032250"/>
            <a:ext cx="8568793" cy="6006592"/>
          </a:xfrm>
          <a:prstGeom prst="rect">
            <a:avLst/>
          </a:prstGeom>
        </p:spPr>
        <p:txBody>
          <a:bodyPr anchor="t" rtlCol="false" tIns="0" lIns="0" bIns="0" rIns="0">
            <a:spAutoFit/>
          </a:bodyPr>
          <a:lstStyle/>
          <a:p>
            <a:pPr algn="l">
              <a:lnSpc>
                <a:spcPts val="3223"/>
              </a:lnSpc>
              <a:spcBef>
                <a:spcPct val="0"/>
              </a:spcBef>
            </a:pPr>
            <a:r>
              <a:rPr lang="en-US" sz="2599">
                <a:solidFill>
                  <a:srgbClr val="313233"/>
                </a:solidFill>
                <a:latin typeface="Roboto"/>
                <a:ea typeface="Roboto"/>
                <a:cs typeface="Roboto"/>
                <a:sym typeface="Roboto"/>
              </a:rPr>
              <a:t>Over the years, the Historic Jefferson County Courthouse has served as the central hub for numerous county departments, reflecting its longstanding role in local governance. In addition to housing the Circuit Court and County Clerk—functions it still serves today—the courthouse was once home to the Circuit Clerk’s Office, the County Commission offices, and the County Commission meeting chamber. These essential government functions operated under one roof, making the courthouse not only a judicial center but also the administrative heart of Jefferson County. Its multifunctional use over the decades highlights the building’s significance in the daily workings of county government and its enduring role as a symbol of civic leadership.</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3327294"/>
            <a:ext cx="7238486" cy="5427901"/>
          </a:xfrm>
          <a:custGeom>
            <a:avLst/>
            <a:gdLst/>
            <a:ahLst/>
            <a:cxnLst/>
            <a:rect r="r" b="b" t="t" l="l"/>
            <a:pathLst>
              <a:path h="5427901" w="7238486">
                <a:moveTo>
                  <a:pt x="0" y="0"/>
                </a:moveTo>
                <a:lnTo>
                  <a:pt x="7238486" y="0"/>
                </a:lnTo>
                <a:lnTo>
                  <a:pt x="7238486" y="5427901"/>
                </a:lnTo>
                <a:lnTo>
                  <a:pt x="0" y="5427901"/>
                </a:lnTo>
                <a:lnTo>
                  <a:pt x="0" y="0"/>
                </a:lnTo>
                <a:close/>
              </a:path>
            </a:pathLst>
          </a:custGeom>
          <a:blipFill>
            <a:blip r:embed="rId2"/>
            <a:stretch>
              <a:fillRect l="-19756" t="-5028" r="0" b="-5028"/>
            </a:stretch>
          </a:blipFill>
        </p:spPr>
      </p:sp>
      <p:sp>
        <p:nvSpPr>
          <p:cNvPr name="Freeform 3" id="3"/>
          <p:cNvSpPr/>
          <p:nvPr/>
        </p:nvSpPr>
        <p:spPr>
          <a:xfrm flipH="false" flipV="false" rot="0">
            <a:off x="9492108" y="755128"/>
            <a:ext cx="7501608" cy="3963125"/>
          </a:xfrm>
          <a:custGeom>
            <a:avLst/>
            <a:gdLst/>
            <a:ahLst/>
            <a:cxnLst/>
            <a:rect r="r" b="b" t="t" l="l"/>
            <a:pathLst>
              <a:path h="3963125" w="7501608">
                <a:moveTo>
                  <a:pt x="0" y="0"/>
                </a:moveTo>
                <a:lnTo>
                  <a:pt x="7501608" y="0"/>
                </a:lnTo>
                <a:lnTo>
                  <a:pt x="7501608" y="3963125"/>
                </a:lnTo>
                <a:lnTo>
                  <a:pt x="0" y="3963125"/>
                </a:lnTo>
                <a:lnTo>
                  <a:pt x="0" y="0"/>
                </a:lnTo>
                <a:close/>
              </a:path>
            </a:pathLst>
          </a:custGeom>
          <a:blipFill>
            <a:blip r:embed="rId3"/>
            <a:stretch>
              <a:fillRect l="-18" t="0" r="-1276" b="-76085"/>
            </a:stretch>
          </a:blipFill>
        </p:spPr>
      </p:sp>
      <p:sp>
        <p:nvSpPr>
          <p:cNvPr name="TextBox 4" id="4"/>
          <p:cNvSpPr txBox="true"/>
          <p:nvPr/>
        </p:nvSpPr>
        <p:spPr>
          <a:xfrm rot="0">
            <a:off x="1609310" y="276150"/>
            <a:ext cx="5837191" cy="2841625"/>
          </a:xfrm>
          <a:prstGeom prst="rect">
            <a:avLst/>
          </a:prstGeom>
        </p:spPr>
        <p:txBody>
          <a:bodyPr anchor="t" rtlCol="false" tIns="0" lIns="0" bIns="0" rIns="0">
            <a:spAutoFit/>
          </a:bodyPr>
          <a:lstStyle/>
          <a:p>
            <a:pPr algn="l">
              <a:lnSpc>
                <a:spcPts val="9920"/>
              </a:lnSpc>
            </a:pPr>
            <a:r>
              <a:rPr lang="en-US" sz="8000">
                <a:solidFill>
                  <a:srgbClr val="313233"/>
                </a:solidFill>
                <a:latin typeface="TAN Meringue"/>
                <a:ea typeface="TAN Meringue"/>
                <a:cs typeface="TAN Meringue"/>
                <a:sym typeface="TAN Meringue"/>
              </a:rPr>
              <a:t>The </a:t>
            </a:r>
          </a:p>
          <a:p>
            <a:pPr algn="l">
              <a:lnSpc>
                <a:spcPts val="9920"/>
              </a:lnSpc>
            </a:pPr>
            <a:r>
              <a:rPr lang="en-US" sz="8000">
                <a:solidFill>
                  <a:srgbClr val="313233"/>
                </a:solidFill>
                <a:latin typeface="TAN Meringue"/>
                <a:ea typeface="TAN Meringue"/>
                <a:cs typeface="TAN Meringue"/>
                <a:sym typeface="TAN Meringue"/>
              </a:rPr>
              <a:t>Details</a:t>
            </a:r>
          </a:p>
          <a:p>
            <a:pPr algn="l">
              <a:lnSpc>
                <a:spcPts val="2480"/>
              </a:lnSpc>
            </a:pPr>
            <a:r>
              <a:rPr lang="en-US" sz="2000">
                <a:solidFill>
                  <a:srgbClr val="313233"/>
                </a:solidFill>
                <a:latin typeface="TAN Meringue"/>
                <a:ea typeface="TAN Meringue"/>
                <a:cs typeface="TAN Meringue"/>
                <a:sym typeface="TAN Meringue"/>
              </a:rPr>
              <a:t>Parking Parcels</a:t>
            </a:r>
          </a:p>
        </p:txBody>
      </p:sp>
      <p:sp>
        <p:nvSpPr>
          <p:cNvPr name="TextBox 5" id="5"/>
          <p:cNvSpPr txBox="true"/>
          <p:nvPr/>
        </p:nvSpPr>
        <p:spPr>
          <a:xfrm rot="0">
            <a:off x="875360" y="8945695"/>
            <a:ext cx="3732609" cy="405892"/>
          </a:xfrm>
          <a:prstGeom prst="rect">
            <a:avLst/>
          </a:prstGeom>
        </p:spPr>
        <p:txBody>
          <a:bodyPr anchor="t" rtlCol="false" tIns="0" lIns="0" bIns="0" rIns="0">
            <a:spAutoFit/>
          </a:bodyPr>
          <a:lstStyle/>
          <a:p>
            <a:pPr algn="ctr">
              <a:lnSpc>
                <a:spcPts val="3224"/>
              </a:lnSpc>
              <a:spcBef>
                <a:spcPct val="0"/>
              </a:spcBef>
            </a:pPr>
            <a:r>
              <a:rPr lang="en-US" sz="2600">
                <a:solidFill>
                  <a:srgbClr val="313233"/>
                </a:solidFill>
                <a:latin typeface="Roboto"/>
                <a:ea typeface="Roboto"/>
                <a:cs typeface="Roboto"/>
                <a:sym typeface="Roboto"/>
              </a:rPr>
              <a:t>Parking Parcel - .291 acre</a:t>
            </a:r>
          </a:p>
        </p:txBody>
      </p:sp>
      <p:sp>
        <p:nvSpPr>
          <p:cNvPr name="TextBox 6" id="6"/>
          <p:cNvSpPr txBox="true"/>
          <p:nvPr/>
        </p:nvSpPr>
        <p:spPr>
          <a:xfrm rot="0">
            <a:off x="10816909" y="4931029"/>
            <a:ext cx="3917990" cy="405892"/>
          </a:xfrm>
          <a:prstGeom prst="rect">
            <a:avLst/>
          </a:prstGeom>
        </p:spPr>
        <p:txBody>
          <a:bodyPr anchor="t" rtlCol="false" tIns="0" lIns="0" bIns="0" rIns="0">
            <a:spAutoFit/>
          </a:bodyPr>
          <a:lstStyle/>
          <a:p>
            <a:pPr algn="ctr">
              <a:lnSpc>
                <a:spcPts val="3224"/>
              </a:lnSpc>
              <a:spcBef>
                <a:spcPct val="0"/>
              </a:spcBef>
            </a:pPr>
            <a:r>
              <a:rPr lang="en-US" sz="2600">
                <a:solidFill>
                  <a:srgbClr val="313233"/>
                </a:solidFill>
                <a:latin typeface="Roboto"/>
                <a:ea typeface="Roboto"/>
                <a:cs typeface="Roboto"/>
                <a:sym typeface="Roboto"/>
              </a:rPr>
              <a:t>Parking Parcel - .0157 acre</a:t>
            </a:r>
          </a:p>
        </p:txBody>
      </p:sp>
      <p:sp>
        <p:nvSpPr>
          <p:cNvPr name="TextBox 7" id="7"/>
          <p:cNvSpPr txBox="true"/>
          <p:nvPr/>
        </p:nvSpPr>
        <p:spPr>
          <a:xfrm rot="0">
            <a:off x="8730520" y="6012669"/>
            <a:ext cx="8263196" cy="2658012"/>
          </a:xfrm>
          <a:prstGeom prst="rect">
            <a:avLst/>
          </a:prstGeom>
        </p:spPr>
        <p:txBody>
          <a:bodyPr anchor="t" rtlCol="false" tIns="0" lIns="0" bIns="0" rIns="0">
            <a:spAutoFit/>
          </a:bodyPr>
          <a:lstStyle/>
          <a:p>
            <a:pPr algn="l">
              <a:lnSpc>
                <a:spcPts val="3551"/>
              </a:lnSpc>
              <a:spcBef>
                <a:spcPct val="0"/>
              </a:spcBef>
            </a:pPr>
            <a:r>
              <a:rPr lang="en-US" sz="2863">
                <a:solidFill>
                  <a:srgbClr val="313233"/>
                </a:solidFill>
                <a:latin typeface="Roboto"/>
                <a:ea typeface="Roboto"/>
                <a:cs typeface="Roboto"/>
                <a:sym typeface="Roboto"/>
              </a:rPr>
              <a:t>The Hunter House and Mason Building parcels include dedicated parking areas. Together, these two separate parcels provide convenient parking behind the Courthouse, Moffett, and Reininger Buildings, as well as an auxiliary lot accessible from Liberty Street.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13419423" y="452723"/>
            <a:ext cx="4540049" cy="4690777"/>
          </a:xfrm>
          <a:custGeom>
            <a:avLst/>
            <a:gdLst/>
            <a:ahLst/>
            <a:cxnLst/>
            <a:rect r="r" b="b" t="t" l="l"/>
            <a:pathLst>
              <a:path h="4690777" w="4540049">
                <a:moveTo>
                  <a:pt x="0" y="0"/>
                </a:moveTo>
                <a:lnTo>
                  <a:pt x="4540049" y="0"/>
                </a:lnTo>
                <a:lnTo>
                  <a:pt x="4540049" y="4690777"/>
                </a:lnTo>
                <a:lnTo>
                  <a:pt x="0" y="4690777"/>
                </a:lnTo>
                <a:lnTo>
                  <a:pt x="0" y="0"/>
                </a:lnTo>
                <a:close/>
              </a:path>
            </a:pathLst>
          </a:custGeom>
          <a:blipFill>
            <a:blip r:embed="rId2"/>
            <a:stretch>
              <a:fillRect l="0" t="-13415" r="0" b="-15632"/>
            </a:stretch>
          </a:blipFill>
        </p:spPr>
      </p:sp>
      <p:sp>
        <p:nvSpPr>
          <p:cNvPr name="Freeform 3" id="3"/>
          <p:cNvSpPr/>
          <p:nvPr/>
        </p:nvSpPr>
        <p:spPr>
          <a:xfrm flipH="false" flipV="false" rot="0">
            <a:off x="285386" y="5553518"/>
            <a:ext cx="8403786" cy="4338514"/>
          </a:xfrm>
          <a:custGeom>
            <a:avLst/>
            <a:gdLst/>
            <a:ahLst/>
            <a:cxnLst/>
            <a:rect r="r" b="b" t="t" l="l"/>
            <a:pathLst>
              <a:path h="4338514" w="8403786">
                <a:moveTo>
                  <a:pt x="0" y="0"/>
                </a:moveTo>
                <a:lnTo>
                  <a:pt x="8403786" y="0"/>
                </a:lnTo>
                <a:lnTo>
                  <a:pt x="8403786" y="4338514"/>
                </a:lnTo>
                <a:lnTo>
                  <a:pt x="0" y="4338514"/>
                </a:lnTo>
                <a:lnTo>
                  <a:pt x="0" y="0"/>
                </a:lnTo>
                <a:close/>
              </a:path>
            </a:pathLst>
          </a:custGeom>
          <a:blipFill>
            <a:blip r:embed="rId3"/>
            <a:stretch>
              <a:fillRect l="0" t="-3964" r="-13739" b="-61357"/>
            </a:stretch>
          </a:blipFill>
        </p:spPr>
      </p:sp>
      <p:sp>
        <p:nvSpPr>
          <p:cNvPr name="Freeform 4" id="4"/>
          <p:cNvSpPr/>
          <p:nvPr/>
        </p:nvSpPr>
        <p:spPr>
          <a:xfrm flipH="false" flipV="false" rot="0">
            <a:off x="285386" y="452723"/>
            <a:ext cx="12919547" cy="4690777"/>
          </a:xfrm>
          <a:custGeom>
            <a:avLst/>
            <a:gdLst/>
            <a:ahLst/>
            <a:cxnLst/>
            <a:rect r="r" b="b" t="t" l="l"/>
            <a:pathLst>
              <a:path h="4690777" w="12919547">
                <a:moveTo>
                  <a:pt x="0" y="0"/>
                </a:moveTo>
                <a:lnTo>
                  <a:pt x="12919547" y="0"/>
                </a:lnTo>
                <a:lnTo>
                  <a:pt x="12919547" y="4690777"/>
                </a:lnTo>
                <a:lnTo>
                  <a:pt x="0" y="4690777"/>
                </a:lnTo>
                <a:lnTo>
                  <a:pt x="0" y="0"/>
                </a:lnTo>
                <a:close/>
              </a:path>
            </a:pathLst>
          </a:custGeom>
          <a:blipFill>
            <a:blip r:embed="rId4"/>
            <a:stretch>
              <a:fillRect l="0" t="-34118" r="0" b="-49383"/>
            </a:stretch>
          </a:blipFill>
        </p:spPr>
      </p:sp>
      <p:sp>
        <p:nvSpPr>
          <p:cNvPr name="TextBox 5" id="5"/>
          <p:cNvSpPr txBox="true"/>
          <p:nvPr/>
        </p:nvSpPr>
        <p:spPr>
          <a:xfrm rot="0">
            <a:off x="9930615" y="5479360"/>
            <a:ext cx="6548636" cy="866902"/>
          </a:xfrm>
          <a:prstGeom prst="rect">
            <a:avLst/>
          </a:prstGeom>
        </p:spPr>
        <p:txBody>
          <a:bodyPr anchor="t" rtlCol="false" tIns="0" lIns="0" bIns="0" rIns="0">
            <a:spAutoFit/>
          </a:bodyPr>
          <a:lstStyle/>
          <a:p>
            <a:pPr algn="l">
              <a:lnSpc>
                <a:spcPts val="6944"/>
              </a:lnSpc>
            </a:pPr>
            <a:r>
              <a:rPr lang="en-US" sz="5600">
                <a:solidFill>
                  <a:srgbClr val="C1844E"/>
                </a:solidFill>
                <a:latin typeface="TAN Meringue"/>
                <a:ea typeface="TAN Meringue"/>
                <a:cs typeface="TAN Meringue"/>
                <a:sym typeface="TAN Meringue"/>
              </a:rPr>
              <a:t>Tourism Market</a:t>
            </a:r>
          </a:p>
        </p:txBody>
      </p:sp>
      <p:sp>
        <p:nvSpPr>
          <p:cNvPr name="TextBox 6" id="6"/>
          <p:cNvSpPr txBox="true"/>
          <p:nvPr/>
        </p:nvSpPr>
        <p:spPr>
          <a:xfrm rot="0">
            <a:off x="9930615" y="6461539"/>
            <a:ext cx="7747502" cy="3430493"/>
          </a:xfrm>
          <a:prstGeom prst="rect">
            <a:avLst/>
          </a:prstGeom>
        </p:spPr>
        <p:txBody>
          <a:bodyPr anchor="t" rtlCol="false" tIns="0" lIns="0" bIns="0" rIns="0">
            <a:spAutoFit/>
          </a:bodyPr>
          <a:lstStyle/>
          <a:p>
            <a:pPr algn="l">
              <a:lnSpc>
                <a:spcPts val="3006"/>
              </a:lnSpc>
              <a:spcBef>
                <a:spcPct val="0"/>
              </a:spcBef>
            </a:pPr>
            <a:r>
              <a:rPr lang="en-US" sz="2147">
                <a:solidFill>
                  <a:srgbClr val="313233"/>
                </a:solidFill>
                <a:latin typeface="Poppins"/>
                <a:ea typeface="Poppins"/>
                <a:cs typeface="Poppins"/>
                <a:sym typeface="Poppins"/>
              </a:rPr>
              <a:t>Jefferson County leads West Virginia in tourism spending, with over $825 million in annual visitor expenditures—more than any other county in the state. Tourism here is growing steadily, driven by visitors from D.C., Northern Virginia, and beyond who come for history, gaming, recreation, and dining. With a strong, diverse tourism base and year-over-year growth, downtown Charles Town offers investors rare access to West Virginia’s most dynamic visitor market.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2053982" y="447330"/>
            <a:ext cx="11811248" cy="8016884"/>
          </a:xfrm>
          <a:custGeom>
            <a:avLst/>
            <a:gdLst/>
            <a:ahLst/>
            <a:cxnLst/>
            <a:rect r="r" b="b" t="t" l="l"/>
            <a:pathLst>
              <a:path h="8016884" w="11811248">
                <a:moveTo>
                  <a:pt x="0" y="0"/>
                </a:moveTo>
                <a:lnTo>
                  <a:pt x="11811248" y="0"/>
                </a:lnTo>
                <a:lnTo>
                  <a:pt x="11811248" y="8016884"/>
                </a:lnTo>
                <a:lnTo>
                  <a:pt x="0" y="8016884"/>
                </a:lnTo>
                <a:lnTo>
                  <a:pt x="0" y="0"/>
                </a:lnTo>
                <a:close/>
              </a:path>
            </a:pathLst>
          </a:custGeom>
          <a:blipFill>
            <a:blip r:embed="rId2"/>
            <a:stretch>
              <a:fillRect l="0" t="0" r="0" b="0"/>
            </a:stretch>
          </a:blipFill>
        </p:spPr>
      </p:sp>
      <p:sp>
        <p:nvSpPr>
          <p:cNvPr name="Freeform 3" id="3"/>
          <p:cNvSpPr/>
          <p:nvPr/>
        </p:nvSpPr>
        <p:spPr>
          <a:xfrm flipH="false" flipV="false" rot="0">
            <a:off x="12230727" y="595647"/>
            <a:ext cx="5250908" cy="4547853"/>
          </a:xfrm>
          <a:custGeom>
            <a:avLst/>
            <a:gdLst/>
            <a:ahLst/>
            <a:cxnLst/>
            <a:rect r="r" b="b" t="t" l="l"/>
            <a:pathLst>
              <a:path h="4547853" w="5250908">
                <a:moveTo>
                  <a:pt x="0" y="0"/>
                </a:moveTo>
                <a:lnTo>
                  <a:pt x="5250909" y="0"/>
                </a:lnTo>
                <a:lnTo>
                  <a:pt x="5250909" y="4547853"/>
                </a:lnTo>
                <a:lnTo>
                  <a:pt x="0" y="4547853"/>
                </a:lnTo>
                <a:lnTo>
                  <a:pt x="0" y="0"/>
                </a:lnTo>
                <a:close/>
              </a:path>
            </a:pathLst>
          </a:custGeom>
          <a:blipFill>
            <a:blip r:embed="rId3"/>
            <a:stretch>
              <a:fillRect l="-19196" t="0" r="-19196" b="0"/>
            </a:stretch>
          </a:blipFill>
        </p:spPr>
      </p:sp>
      <p:sp>
        <p:nvSpPr>
          <p:cNvPr name="Freeform 4" id="4"/>
          <p:cNvSpPr/>
          <p:nvPr/>
        </p:nvSpPr>
        <p:spPr>
          <a:xfrm flipH="false" flipV="false" rot="0">
            <a:off x="9845628" y="5799523"/>
            <a:ext cx="7636008" cy="3925522"/>
          </a:xfrm>
          <a:custGeom>
            <a:avLst/>
            <a:gdLst/>
            <a:ahLst/>
            <a:cxnLst/>
            <a:rect r="r" b="b" t="t" l="l"/>
            <a:pathLst>
              <a:path h="3925522" w="7636008">
                <a:moveTo>
                  <a:pt x="0" y="0"/>
                </a:moveTo>
                <a:lnTo>
                  <a:pt x="7636008" y="0"/>
                </a:lnTo>
                <a:lnTo>
                  <a:pt x="7636008" y="3925521"/>
                </a:lnTo>
                <a:lnTo>
                  <a:pt x="0" y="3925521"/>
                </a:lnTo>
                <a:lnTo>
                  <a:pt x="0" y="0"/>
                </a:lnTo>
                <a:close/>
              </a:path>
            </a:pathLst>
          </a:custGeom>
          <a:blipFill>
            <a:blip r:embed="rId4"/>
            <a:stretch>
              <a:fillRect l="-2457" t="0" r="-2457" b="0"/>
            </a:stretch>
          </a:blipFill>
        </p:spPr>
      </p:sp>
      <p:sp>
        <p:nvSpPr>
          <p:cNvPr name="Freeform 5" id="5"/>
          <p:cNvSpPr/>
          <p:nvPr/>
        </p:nvSpPr>
        <p:spPr>
          <a:xfrm flipH="false" flipV="false" rot="0">
            <a:off x="776319" y="6197338"/>
            <a:ext cx="4751279" cy="3060962"/>
          </a:xfrm>
          <a:custGeom>
            <a:avLst/>
            <a:gdLst/>
            <a:ahLst/>
            <a:cxnLst/>
            <a:rect r="r" b="b" t="t" l="l"/>
            <a:pathLst>
              <a:path h="3060962" w="4751279">
                <a:moveTo>
                  <a:pt x="0" y="0"/>
                </a:moveTo>
                <a:lnTo>
                  <a:pt x="4751279" y="0"/>
                </a:lnTo>
                <a:lnTo>
                  <a:pt x="4751279" y="3060962"/>
                </a:lnTo>
                <a:lnTo>
                  <a:pt x="0" y="3060962"/>
                </a:lnTo>
                <a:lnTo>
                  <a:pt x="0" y="0"/>
                </a:lnTo>
                <a:close/>
              </a:path>
            </a:pathLst>
          </a:custGeom>
          <a:blipFill>
            <a:blip r:embed="rId5"/>
            <a:stretch>
              <a:fillRect l="-4751" t="0" r="-4751" b="0"/>
            </a:stretch>
          </a:blipFill>
        </p:spPr>
      </p:sp>
      <p:sp>
        <p:nvSpPr>
          <p:cNvPr name="Freeform 6" id="6"/>
          <p:cNvSpPr/>
          <p:nvPr/>
        </p:nvSpPr>
        <p:spPr>
          <a:xfrm flipH="false" flipV="false" rot="0">
            <a:off x="5891213" y="6929708"/>
            <a:ext cx="3368464" cy="3357292"/>
          </a:xfrm>
          <a:custGeom>
            <a:avLst/>
            <a:gdLst/>
            <a:ahLst/>
            <a:cxnLst/>
            <a:rect r="r" b="b" t="t" l="l"/>
            <a:pathLst>
              <a:path h="3357292" w="3368464">
                <a:moveTo>
                  <a:pt x="0" y="0"/>
                </a:moveTo>
                <a:lnTo>
                  <a:pt x="3368464" y="0"/>
                </a:lnTo>
                <a:lnTo>
                  <a:pt x="3368464" y="3357292"/>
                </a:lnTo>
                <a:lnTo>
                  <a:pt x="0" y="3357292"/>
                </a:lnTo>
                <a:lnTo>
                  <a:pt x="0" y="0"/>
                </a:lnTo>
                <a:close/>
              </a:path>
            </a:pathLst>
          </a:custGeom>
          <a:blipFill>
            <a:blip r:embed="rId6"/>
            <a:stretch>
              <a:fillRect l="0" t="-16888" r="0" b="-16888"/>
            </a:stretch>
          </a:blipFill>
        </p:spPr>
      </p:sp>
      <p:sp>
        <p:nvSpPr>
          <p:cNvPr name="Freeform 7" id="7"/>
          <p:cNvSpPr/>
          <p:nvPr/>
        </p:nvSpPr>
        <p:spPr>
          <a:xfrm flipH="false" flipV="false" rot="0">
            <a:off x="540070" y="390294"/>
            <a:ext cx="4056922" cy="5409229"/>
          </a:xfrm>
          <a:custGeom>
            <a:avLst/>
            <a:gdLst/>
            <a:ahLst/>
            <a:cxnLst/>
            <a:rect r="r" b="b" t="t" l="l"/>
            <a:pathLst>
              <a:path h="5409229" w="4056922">
                <a:moveTo>
                  <a:pt x="0" y="0"/>
                </a:moveTo>
                <a:lnTo>
                  <a:pt x="4056922" y="0"/>
                </a:lnTo>
                <a:lnTo>
                  <a:pt x="4056922" y="5409229"/>
                </a:lnTo>
                <a:lnTo>
                  <a:pt x="0" y="5409229"/>
                </a:lnTo>
                <a:lnTo>
                  <a:pt x="0" y="0"/>
                </a:lnTo>
                <a:close/>
              </a:path>
            </a:pathLst>
          </a:custGeom>
          <a:blipFill>
            <a:blip r:embed="rId7"/>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grpSp>
        <p:nvGrpSpPr>
          <p:cNvPr name="Group 2" id="2"/>
          <p:cNvGrpSpPr/>
          <p:nvPr/>
        </p:nvGrpSpPr>
        <p:grpSpPr>
          <a:xfrm rot="0">
            <a:off x="8420516" y="0"/>
            <a:ext cx="9867484" cy="10287000"/>
            <a:chOff x="0" y="0"/>
            <a:chExt cx="2598843" cy="2709333"/>
          </a:xfrm>
        </p:grpSpPr>
        <p:sp>
          <p:nvSpPr>
            <p:cNvPr name="Freeform 3" id="3"/>
            <p:cNvSpPr/>
            <p:nvPr/>
          </p:nvSpPr>
          <p:spPr>
            <a:xfrm flipH="false" flipV="false" rot="0">
              <a:off x="0" y="0"/>
              <a:ext cx="2598844" cy="2709333"/>
            </a:xfrm>
            <a:custGeom>
              <a:avLst/>
              <a:gdLst/>
              <a:ahLst/>
              <a:cxnLst/>
              <a:rect r="r" b="b" t="t" l="l"/>
              <a:pathLst>
                <a:path h="2709333" w="2598844">
                  <a:moveTo>
                    <a:pt x="0" y="0"/>
                  </a:moveTo>
                  <a:lnTo>
                    <a:pt x="2598844" y="0"/>
                  </a:lnTo>
                  <a:lnTo>
                    <a:pt x="2598844" y="2709333"/>
                  </a:lnTo>
                  <a:lnTo>
                    <a:pt x="0" y="2709333"/>
                  </a:lnTo>
                  <a:close/>
                </a:path>
              </a:pathLst>
            </a:custGeom>
            <a:solidFill>
              <a:srgbClr val="BDC6C8"/>
            </a:solidFill>
          </p:spPr>
        </p:sp>
        <p:sp>
          <p:nvSpPr>
            <p:cNvPr name="TextBox 4" id="4"/>
            <p:cNvSpPr txBox="true"/>
            <p:nvPr/>
          </p:nvSpPr>
          <p:spPr>
            <a:xfrm>
              <a:off x="0" y="-66675"/>
              <a:ext cx="2598843" cy="2776008"/>
            </a:xfrm>
            <a:prstGeom prst="rect">
              <a:avLst/>
            </a:prstGeom>
          </p:spPr>
          <p:txBody>
            <a:bodyPr anchor="ctr" rtlCol="false" tIns="50800" lIns="50800" bIns="50800" rIns="50800"/>
            <a:lstStyle/>
            <a:p>
              <a:pPr algn="ctr">
                <a:lnSpc>
                  <a:spcPts val="3135"/>
                </a:lnSpc>
              </a:pPr>
            </a:p>
          </p:txBody>
        </p:sp>
      </p:grpSp>
      <p:sp>
        <p:nvSpPr>
          <p:cNvPr name="Freeform 5" id="5"/>
          <p:cNvSpPr/>
          <p:nvPr/>
        </p:nvSpPr>
        <p:spPr>
          <a:xfrm flipH="false" flipV="false" rot="0">
            <a:off x="6286500" y="1028700"/>
            <a:ext cx="10972800" cy="8229600"/>
          </a:xfrm>
          <a:custGeom>
            <a:avLst/>
            <a:gdLst/>
            <a:ahLst/>
            <a:cxnLst/>
            <a:rect r="r" b="b" t="t" l="l"/>
            <a:pathLst>
              <a:path h="8229600" w="10972800">
                <a:moveTo>
                  <a:pt x="0" y="0"/>
                </a:moveTo>
                <a:lnTo>
                  <a:pt x="10972800" y="0"/>
                </a:lnTo>
                <a:lnTo>
                  <a:pt x="10972800" y="8229600"/>
                </a:lnTo>
                <a:lnTo>
                  <a:pt x="0" y="8229600"/>
                </a:lnTo>
                <a:lnTo>
                  <a:pt x="0" y="0"/>
                </a:lnTo>
                <a:close/>
              </a:path>
            </a:pathLst>
          </a:custGeom>
          <a:blipFill>
            <a:blip r:embed="rId2"/>
            <a:stretch>
              <a:fillRect l="-8593" t="0" r="-8593" b="0"/>
            </a:stretch>
          </a:blipFill>
        </p:spPr>
      </p:sp>
      <p:sp>
        <p:nvSpPr>
          <p:cNvPr name="Freeform 6" id="6"/>
          <p:cNvSpPr/>
          <p:nvPr/>
        </p:nvSpPr>
        <p:spPr>
          <a:xfrm flipH="false" flipV="false" rot="0">
            <a:off x="9144000" y="3208034"/>
            <a:ext cx="735278" cy="1099481"/>
          </a:xfrm>
          <a:custGeom>
            <a:avLst/>
            <a:gdLst/>
            <a:ahLst/>
            <a:cxnLst/>
            <a:rect r="r" b="b" t="t" l="l"/>
            <a:pathLst>
              <a:path h="1099481" w="735278">
                <a:moveTo>
                  <a:pt x="0" y="0"/>
                </a:moveTo>
                <a:lnTo>
                  <a:pt x="735278" y="0"/>
                </a:lnTo>
                <a:lnTo>
                  <a:pt x="735278" y="1099481"/>
                </a:lnTo>
                <a:lnTo>
                  <a:pt x="0" y="10994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809141" y="9063979"/>
            <a:ext cx="477271" cy="384800"/>
          </a:xfrm>
          <a:custGeom>
            <a:avLst/>
            <a:gdLst/>
            <a:ahLst/>
            <a:cxnLst/>
            <a:rect r="r" b="b" t="t" l="l"/>
            <a:pathLst>
              <a:path h="384800" w="477271">
                <a:moveTo>
                  <a:pt x="0" y="0"/>
                </a:moveTo>
                <a:lnTo>
                  <a:pt x="477272" y="0"/>
                </a:lnTo>
                <a:lnTo>
                  <a:pt x="477272" y="384800"/>
                </a:lnTo>
                <a:lnTo>
                  <a:pt x="0" y="38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028700" y="1035152"/>
            <a:ext cx="4715934" cy="996188"/>
          </a:xfrm>
          <a:prstGeom prst="rect">
            <a:avLst/>
          </a:prstGeom>
        </p:spPr>
        <p:txBody>
          <a:bodyPr anchor="t" rtlCol="false" tIns="0" lIns="0" bIns="0" rIns="0">
            <a:spAutoFit/>
          </a:bodyPr>
          <a:lstStyle/>
          <a:p>
            <a:pPr algn="l">
              <a:lnSpc>
                <a:spcPts val="7935"/>
              </a:lnSpc>
            </a:pPr>
            <a:r>
              <a:rPr lang="en-US" sz="6399">
                <a:solidFill>
                  <a:srgbClr val="5F6E4F"/>
                </a:solidFill>
                <a:latin typeface="TAN Meringue"/>
                <a:ea typeface="TAN Meringue"/>
                <a:cs typeface="TAN Meringue"/>
                <a:sym typeface="TAN Meringue"/>
              </a:rPr>
              <a:t>Locations</a:t>
            </a:r>
          </a:p>
        </p:txBody>
      </p:sp>
      <p:sp>
        <p:nvSpPr>
          <p:cNvPr name="TextBox 9" id="9"/>
          <p:cNvSpPr txBox="true"/>
          <p:nvPr/>
        </p:nvSpPr>
        <p:spPr>
          <a:xfrm rot="0">
            <a:off x="1028700" y="2107122"/>
            <a:ext cx="4502361" cy="1571894"/>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The Washington Street properites are located on the 100 block of East Washington Street in Charles Town</a:t>
            </a:r>
          </a:p>
        </p:txBody>
      </p:sp>
      <p:sp>
        <p:nvSpPr>
          <p:cNvPr name="TextBox 10" id="10"/>
          <p:cNvSpPr txBox="true"/>
          <p:nvPr/>
        </p:nvSpPr>
        <p:spPr>
          <a:xfrm rot="0">
            <a:off x="1028700" y="4240840"/>
            <a:ext cx="4502361" cy="400319"/>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124 E. Washington Street</a:t>
            </a:r>
          </a:p>
        </p:txBody>
      </p:sp>
      <p:sp>
        <p:nvSpPr>
          <p:cNvPr name="TextBox 11" id="11"/>
          <p:cNvSpPr txBox="true"/>
          <p:nvPr/>
        </p:nvSpPr>
        <p:spPr>
          <a:xfrm rot="0">
            <a:off x="1028700" y="3869306"/>
            <a:ext cx="4502361" cy="400319"/>
          </a:xfrm>
          <a:prstGeom prst="rect">
            <a:avLst/>
          </a:prstGeom>
        </p:spPr>
        <p:txBody>
          <a:bodyPr anchor="t" rtlCol="false" tIns="0" lIns="0" bIns="0" rIns="0">
            <a:spAutoFit/>
          </a:bodyPr>
          <a:lstStyle/>
          <a:p>
            <a:pPr algn="l">
              <a:lnSpc>
                <a:spcPts val="3135"/>
              </a:lnSpc>
              <a:spcBef>
                <a:spcPct val="0"/>
              </a:spcBef>
            </a:pPr>
            <a:r>
              <a:rPr lang="en-US" b="true" sz="2239">
                <a:solidFill>
                  <a:srgbClr val="C1844E"/>
                </a:solidFill>
                <a:latin typeface="Poppins Bold"/>
                <a:ea typeface="Poppins Bold"/>
                <a:cs typeface="Poppins Bold"/>
                <a:sym typeface="Poppins Bold"/>
              </a:rPr>
              <a:t>Hunter House</a:t>
            </a:r>
          </a:p>
        </p:txBody>
      </p:sp>
      <p:sp>
        <p:nvSpPr>
          <p:cNvPr name="TextBox 12" id="12"/>
          <p:cNvSpPr txBox="true"/>
          <p:nvPr/>
        </p:nvSpPr>
        <p:spPr>
          <a:xfrm rot="0">
            <a:off x="1643841" y="8539835"/>
            <a:ext cx="4502361" cy="400319"/>
          </a:xfrm>
          <a:prstGeom prst="rect">
            <a:avLst/>
          </a:prstGeom>
        </p:spPr>
        <p:txBody>
          <a:bodyPr anchor="t" rtlCol="false" tIns="0" lIns="0" bIns="0" rIns="0">
            <a:spAutoFit/>
          </a:bodyPr>
          <a:lstStyle/>
          <a:p>
            <a:pPr algn="l">
              <a:lnSpc>
                <a:spcPts val="3135"/>
              </a:lnSpc>
              <a:spcBef>
                <a:spcPct val="0"/>
              </a:spcBef>
            </a:pPr>
            <a:r>
              <a:rPr lang="en-US" b="true" sz="2239">
                <a:solidFill>
                  <a:srgbClr val="C1844E"/>
                </a:solidFill>
                <a:latin typeface="Poppins Bold"/>
                <a:ea typeface="Poppins Bold"/>
                <a:cs typeface="Poppins Bold"/>
                <a:sym typeface="Poppins Bold"/>
              </a:rPr>
              <a:t>Getting Here</a:t>
            </a:r>
          </a:p>
        </p:txBody>
      </p:sp>
      <p:sp>
        <p:nvSpPr>
          <p:cNvPr name="TextBox 13" id="13"/>
          <p:cNvSpPr txBox="true"/>
          <p:nvPr/>
        </p:nvSpPr>
        <p:spPr>
          <a:xfrm rot="0">
            <a:off x="1643841" y="9106572"/>
            <a:ext cx="3887220" cy="400319"/>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1 hour 20 minutes to DC</a:t>
            </a:r>
          </a:p>
        </p:txBody>
      </p:sp>
      <p:sp>
        <p:nvSpPr>
          <p:cNvPr name="TextBox 14" id="14"/>
          <p:cNvSpPr txBox="true"/>
          <p:nvPr/>
        </p:nvSpPr>
        <p:spPr>
          <a:xfrm rot="0">
            <a:off x="1028700" y="4768035"/>
            <a:ext cx="4502361" cy="400319"/>
          </a:xfrm>
          <a:prstGeom prst="rect">
            <a:avLst/>
          </a:prstGeom>
        </p:spPr>
        <p:txBody>
          <a:bodyPr anchor="t" rtlCol="false" tIns="0" lIns="0" bIns="0" rIns="0">
            <a:spAutoFit/>
          </a:bodyPr>
          <a:lstStyle/>
          <a:p>
            <a:pPr algn="l">
              <a:lnSpc>
                <a:spcPts val="3135"/>
              </a:lnSpc>
              <a:spcBef>
                <a:spcPct val="0"/>
              </a:spcBef>
            </a:pPr>
            <a:r>
              <a:rPr lang="en-US" b="true" sz="2239">
                <a:solidFill>
                  <a:srgbClr val="C1844E"/>
                </a:solidFill>
                <a:latin typeface="Poppins Bold"/>
                <a:ea typeface="Poppins Bold"/>
                <a:cs typeface="Poppins Bold"/>
                <a:sym typeface="Poppins Bold"/>
              </a:rPr>
              <a:t>Mason Building</a:t>
            </a:r>
          </a:p>
        </p:txBody>
      </p:sp>
      <p:sp>
        <p:nvSpPr>
          <p:cNvPr name="TextBox 15" id="15"/>
          <p:cNvSpPr txBox="true"/>
          <p:nvPr/>
        </p:nvSpPr>
        <p:spPr>
          <a:xfrm rot="0">
            <a:off x="1028700" y="5114254"/>
            <a:ext cx="4502361" cy="400319"/>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116 E. Washington Street</a:t>
            </a:r>
          </a:p>
        </p:txBody>
      </p:sp>
      <p:sp>
        <p:nvSpPr>
          <p:cNvPr name="TextBox 16" id="16"/>
          <p:cNvSpPr txBox="true"/>
          <p:nvPr/>
        </p:nvSpPr>
        <p:spPr>
          <a:xfrm rot="0">
            <a:off x="1028700" y="5686023"/>
            <a:ext cx="4502361" cy="400319"/>
          </a:xfrm>
          <a:prstGeom prst="rect">
            <a:avLst/>
          </a:prstGeom>
        </p:spPr>
        <p:txBody>
          <a:bodyPr anchor="t" rtlCol="false" tIns="0" lIns="0" bIns="0" rIns="0">
            <a:spAutoFit/>
          </a:bodyPr>
          <a:lstStyle/>
          <a:p>
            <a:pPr algn="l">
              <a:lnSpc>
                <a:spcPts val="3135"/>
              </a:lnSpc>
              <a:spcBef>
                <a:spcPct val="0"/>
              </a:spcBef>
            </a:pPr>
            <a:r>
              <a:rPr lang="en-US" b="true" sz="2239">
                <a:solidFill>
                  <a:srgbClr val="C1844E"/>
                </a:solidFill>
                <a:latin typeface="Poppins Bold"/>
                <a:ea typeface="Poppins Bold"/>
                <a:cs typeface="Poppins Bold"/>
                <a:sym typeface="Poppins Bold"/>
              </a:rPr>
              <a:t>Smoot Building</a:t>
            </a:r>
          </a:p>
        </p:txBody>
      </p:sp>
      <p:sp>
        <p:nvSpPr>
          <p:cNvPr name="TextBox 17" id="17"/>
          <p:cNvSpPr txBox="true"/>
          <p:nvPr/>
        </p:nvSpPr>
        <p:spPr>
          <a:xfrm rot="0">
            <a:off x="1028700" y="6009873"/>
            <a:ext cx="4502361" cy="400319"/>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114 E. Washington Street</a:t>
            </a:r>
          </a:p>
        </p:txBody>
      </p:sp>
      <p:sp>
        <p:nvSpPr>
          <p:cNvPr name="TextBox 18" id="18"/>
          <p:cNvSpPr txBox="true"/>
          <p:nvPr/>
        </p:nvSpPr>
        <p:spPr>
          <a:xfrm rot="0">
            <a:off x="1038252" y="6534017"/>
            <a:ext cx="4502361" cy="400319"/>
          </a:xfrm>
          <a:prstGeom prst="rect">
            <a:avLst/>
          </a:prstGeom>
        </p:spPr>
        <p:txBody>
          <a:bodyPr anchor="t" rtlCol="false" tIns="0" lIns="0" bIns="0" rIns="0">
            <a:spAutoFit/>
          </a:bodyPr>
          <a:lstStyle/>
          <a:p>
            <a:pPr algn="l">
              <a:lnSpc>
                <a:spcPts val="3135"/>
              </a:lnSpc>
              <a:spcBef>
                <a:spcPct val="0"/>
              </a:spcBef>
            </a:pPr>
            <a:r>
              <a:rPr lang="en-US" b="true" sz="2239">
                <a:solidFill>
                  <a:srgbClr val="C1844E"/>
                </a:solidFill>
                <a:latin typeface="Poppins Bold"/>
                <a:ea typeface="Poppins Bold"/>
                <a:cs typeface="Poppins Bold"/>
                <a:sym typeface="Poppins Bold"/>
              </a:rPr>
              <a:t>Moffett/Reininger Buildings</a:t>
            </a:r>
          </a:p>
        </p:txBody>
      </p:sp>
      <p:sp>
        <p:nvSpPr>
          <p:cNvPr name="TextBox 19" id="19"/>
          <p:cNvSpPr txBox="true"/>
          <p:nvPr/>
        </p:nvSpPr>
        <p:spPr>
          <a:xfrm rot="0">
            <a:off x="1028700" y="6867660"/>
            <a:ext cx="4502361" cy="400319"/>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104-112 E. Washington Street</a:t>
            </a:r>
          </a:p>
        </p:txBody>
      </p:sp>
      <p:sp>
        <p:nvSpPr>
          <p:cNvPr name="TextBox 20" id="20"/>
          <p:cNvSpPr txBox="true"/>
          <p:nvPr/>
        </p:nvSpPr>
        <p:spPr>
          <a:xfrm rot="0">
            <a:off x="1047777" y="7367723"/>
            <a:ext cx="4502361" cy="400319"/>
          </a:xfrm>
          <a:prstGeom prst="rect">
            <a:avLst/>
          </a:prstGeom>
        </p:spPr>
        <p:txBody>
          <a:bodyPr anchor="t" rtlCol="false" tIns="0" lIns="0" bIns="0" rIns="0">
            <a:spAutoFit/>
          </a:bodyPr>
          <a:lstStyle/>
          <a:p>
            <a:pPr algn="l">
              <a:lnSpc>
                <a:spcPts val="3135"/>
              </a:lnSpc>
              <a:spcBef>
                <a:spcPct val="0"/>
              </a:spcBef>
            </a:pPr>
            <a:r>
              <a:rPr lang="en-US" b="true" sz="2239">
                <a:solidFill>
                  <a:srgbClr val="C1844E"/>
                </a:solidFill>
                <a:latin typeface="Poppins Bold"/>
                <a:ea typeface="Poppins Bold"/>
                <a:cs typeface="Poppins Bold"/>
                <a:sym typeface="Poppins Bold"/>
              </a:rPr>
              <a:t>Jefferson County Courthouse</a:t>
            </a:r>
          </a:p>
        </p:txBody>
      </p:sp>
      <p:sp>
        <p:nvSpPr>
          <p:cNvPr name="TextBox 21" id="21"/>
          <p:cNvSpPr txBox="true"/>
          <p:nvPr/>
        </p:nvSpPr>
        <p:spPr>
          <a:xfrm rot="0">
            <a:off x="1028700" y="7701366"/>
            <a:ext cx="4502361" cy="400319"/>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100 E. Washington Street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893113" y="830762"/>
            <a:ext cx="5139668" cy="8625476"/>
          </a:xfrm>
          <a:custGeom>
            <a:avLst/>
            <a:gdLst/>
            <a:ahLst/>
            <a:cxnLst/>
            <a:rect r="r" b="b" t="t" l="l"/>
            <a:pathLst>
              <a:path h="8625476" w="5139668">
                <a:moveTo>
                  <a:pt x="0" y="0"/>
                </a:moveTo>
                <a:lnTo>
                  <a:pt x="5139668" y="0"/>
                </a:lnTo>
                <a:lnTo>
                  <a:pt x="5139668" y="8625476"/>
                </a:lnTo>
                <a:lnTo>
                  <a:pt x="0" y="8625476"/>
                </a:lnTo>
                <a:lnTo>
                  <a:pt x="0" y="0"/>
                </a:lnTo>
                <a:close/>
              </a:path>
            </a:pathLst>
          </a:custGeom>
          <a:blipFill>
            <a:blip r:embed="rId2"/>
            <a:stretch>
              <a:fillRect l="-12856" t="0" r="-12856" b="0"/>
            </a:stretch>
          </a:blipFill>
        </p:spPr>
      </p:sp>
      <p:grpSp>
        <p:nvGrpSpPr>
          <p:cNvPr name="Group 3" id="3"/>
          <p:cNvGrpSpPr/>
          <p:nvPr/>
        </p:nvGrpSpPr>
        <p:grpSpPr>
          <a:xfrm rot="0">
            <a:off x="6402515" y="830762"/>
            <a:ext cx="5482971" cy="8625476"/>
            <a:chOff x="0" y="0"/>
            <a:chExt cx="2654602" cy="4176058"/>
          </a:xfrm>
        </p:grpSpPr>
        <p:sp>
          <p:nvSpPr>
            <p:cNvPr name="Freeform 4" id="4"/>
            <p:cNvSpPr/>
            <p:nvPr/>
          </p:nvSpPr>
          <p:spPr>
            <a:xfrm flipH="false" flipV="false" rot="0">
              <a:off x="0" y="0"/>
              <a:ext cx="2654602" cy="4176058"/>
            </a:xfrm>
            <a:custGeom>
              <a:avLst/>
              <a:gdLst/>
              <a:ahLst/>
              <a:cxnLst/>
              <a:rect r="r" b="b" t="t" l="l"/>
              <a:pathLst>
                <a:path h="4176058" w="2654602">
                  <a:moveTo>
                    <a:pt x="0" y="0"/>
                  </a:moveTo>
                  <a:lnTo>
                    <a:pt x="2654602" y="0"/>
                  </a:lnTo>
                  <a:lnTo>
                    <a:pt x="2654602" y="4176058"/>
                  </a:lnTo>
                  <a:lnTo>
                    <a:pt x="0" y="4176058"/>
                  </a:lnTo>
                  <a:close/>
                </a:path>
              </a:pathLst>
            </a:custGeom>
            <a:solidFill>
              <a:srgbClr val="D4E9DA">
                <a:alpha val="89804"/>
              </a:srgbClr>
            </a:solidFill>
          </p:spPr>
        </p:sp>
        <p:sp>
          <p:nvSpPr>
            <p:cNvPr name="TextBox 5" id="5"/>
            <p:cNvSpPr txBox="true"/>
            <p:nvPr/>
          </p:nvSpPr>
          <p:spPr>
            <a:xfrm>
              <a:off x="0" y="-66675"/>
              <a:ext cx="2654602" cy="4242733"/>
            </a:xfrm>
            <a:prstGeom prst="rect">
              <a:avLst/>
            </a:prstGeom>
          </p:spPr>
          <p:txBody>
            <a:bodyPr anchor="ctr" rtlCol="false" tIns="50800" lIns="50800" bIns="50800" rIns="50800"/>
            <a:lstStyle/>
            <a:p>
              <a:pPr algn="ctr">
                <a:lnSpc>
                  <a:spcPts val="3135"/>
                </a:lnSpc>
              </a:pPr>
            </a:p>
          </p:txBody>
        </p:sp>
      </p:grpSp>
      <p:sp>
        <p:nvSpPr>
          <p:cNvPr name="Freeform 6" id="6"/>
          <p:cNvSpPr/>
          <p:nvPr/>
        </p:nvSpPr>
        <p:spPr>
          <a:xfrm flipH="false" flipV="false" rot="0">
            <a:off x="12256961" y="830762"/>
            <a:ext cx="5146609" cy="8625476"/>
          </a:xfrm>
          <a:custGeom>
            <a:avLst/>
            <a:gdLst/>
            <a:ahLst/>
            <a:cxnLst/>
            <a:rect r="r" b="b" t="t" l="l"/>
            <a:pathLst>
              <a:path h="8625476" w="5146609">
                <a:moveTo>
                  <a:pt x="0" y="0"/>
                </a:moveTo>
                <a:lnTo>
                  <a:pt x="5146609" y="0"/>
                </a:lnTo>
                <a:lnTo>
                  <a:pt x="5146609" y="8625476"/>
                </a:lnTo>
                <a:lnTo>
                  <a:pt x="0" y="8625476"/>
                </a:lnTo>
                <a:lnTo>
                  <a:pt x="0" y="0"/>
                </a:lnTo>
                <a:close/>
              </a:path>
            </a:pathLst>
          </a:custGeom>
          <a:blipFill>
            <a:blip r:embed="rId3"/>
            <a:stretch>
              <a:fillRect l="-23668" t="0" r="-23668" b="0"/>
            </a:stretch>
          </a:blipFill>
        </p:spPr>
      </p:sp>
      <p:sp>
        <p:nvSpPr>
          <p:cNvPr name="TextBox 7" id="7"/>
          <p:cNvSpPr txBox="true"/>
          <p:nvPr/>
        </p:nvSpPr>
        <p:spPr>
          <a:xfrm rot="0">
            <a:off x="6892819" y="1632022"/>
            <a:ext cx="4626387" cy="488569"/>
          </a:xfrm>
          <a:prstGeom prst="rect">
            <a:avLst/>
          </a:prstGeom>
        </p:spPr>
        <p:txBody>
          <a:bodyPr anchor="t" rtlCol="false" tIns="0" lIns="0" bIns="0" rIns="0">
            <a:spAutoFit/>
          </a:bodyPr>
          <a:lstStyle/>
          <a:p>
            <a:pPr algn="l">
              <a:lnSpc>
                <a:spcPts val="3968"/>
              </a:lnSpc>
            </a:pPr>
            <a:r>
              <a:rPr lang="en-US" sz="3200">
                <a:solidFill>
                  <a:srgbClr val="313233"/>
                </a:solidFill>
                <a:latin typeface="TAN Meringue"/>
                <a:ea typeface="TAN Meringue"/>
                <a:cs typeface="TAN Meringue"/>
                <a:sym typeface="TAN Meringue"/>
              </a:rPr>
              <a:t>The Neighborhood </a:t>
            </a:r>
          </a:p>
        </p:txBody>
      </p:sp>
      <p:grpSp>
        <p:nvGrpSpPr>
          <p:cNvPr name="Group 8" id="8"/>
          <p:cNvGrpSpPr/>
          <p:nvPr/>
        </p:nvGrpSpPr>
        <p:grpSpPr>
          <a:xfrm rot="0">
            <a:off x="6892819" y="3794222"/>
            <a:ext cx="4502361" cy="849130"/>
            <a:chOff x="0" y="0"/>
            <a:chExt cx="6003148" cy="1132173"/>
          </a:xfrm>
        </p:grpSpPr>
        <p:sp>
          <p:nvSpPr>
            <p:cNvPr name="TextBox 9" id="9"/>
            <p:cNvSpPr txBox="true"/>
            <p:nvPr/>
          </p:nvSpPr>
          <p:spPr>
            <a:xfrm rot="0">
              <a:off x="0" y="650843"/>
              <a:ext cx="6003148" cy="481330"/>
            </a:xfrm>
            <a:prstGeom prst="rect">
              <a:avLst/>
            </a:prstGeom>
          </p:spPr>
          <p:txBody>
            <a:bodyPr anchor="t" rtlCol="false" tIns="0" lIns="0" bIns="0" rIns="0">
              <a:spAutoFit/>
            </a:bodyPr>
            <a:lstStyle/>
            <a:p>
              <a:pPr algn="l">
                <a:lnSpc>
                  <a:spcPts val="2940"/>
                </a:lnSpc>
                <a:spcBef>
                  <a:spcPct val="0"/>
                </a:spcBef>
              </a:pPr>
              <a:r>
                <a:rPr lang="en-US" sz="2100">
                  <a:solidFill>
                    <a:srgbClr val="000000"/>
                  </a:solidFill>
                  <a:latin typeface="Poppins"/>
                  <a:ea typeface="Poppins"/>
                  <a:cs typeface="Poppins"/>
                  <a:sym typeface="Poppins"/>
                </a:rPr>
                <a:t>38.5 years</a:t>
              </a:r>
            </a:p>
          </p:txBody>
        </p:sp>
        <p:sp>
          <p:nvSpPr>
            <p:cNvPr name="TextBox 10" id="10"/>
            <p:cNvSpPr txBox="true"/>
            <p:nvPr/>
          </p:nvSpPr>
          <p:spPr>
            <a:xfrm rot="0">
              <a:off x="0" y="-66675"/>
              <a:ext cx="3001574" cy="511533"/>
            </a:xfrm>
            <a:prstGeom prst="rect">
              <a:avLst/>
            </a:prstGeom>
          </p:spPr>
          <p:txBody>
            <a:bodyPr anchor="t" rtlCol="false" tIns="0" lIns="0" bIns="0" rIns="0">
              <a:spAutoFit/>
            </a:bodyPr>
            <a:lstStyle/>
            <a:p>
              <a:pPr algn="l">
                <a:lnSpc>
                  <a:spcPts val="3135"/>
                </a:lnSpc>
                <a:spcBef>
                  <a:spcPct val="0"/>
                </a:spcBef>
              </a:pPr>
              <a:r>
                <a:rPr lang="en-US" b="true" sz="2239">
                  <a:solidFill>
                    <a:srgbClr val="5F6E4F"/>
                  </a:solidFill>
                  <a:latin typeface="Poppins Bold"/>
                  <a:ea typeface="Poppins Bold"/>
                  <a:cs typeface="Poppins Bold"/>
                  <a:sym typeface="Poppins Bold"/>
                </a:rPr>
                <a:t>Average Age</a:t>
              </a:r>
            </a:p>
          </p:txBody>
        </p:sp>
      </p:grpSp>
      <p:grpSp>
        <p:nvGrpSpPr>
          <p:cNvPr name="Group 11" id="11"/>
          <p:cNvGrpSpPr/>
          <p:nvPr/>
        </p:nvGrpSpPr>
        <p:grpSpPr>
          <a:xfrm rot="0">
            <a:off x="6892819" y="4871952"/>
            <a:ext cx="4502361" cy="849130"/>
            <a:chOff x="0" y="0"/>
            <a:chExt cx="6003148" cy="1132173"/>
          </a:xfrm>
        </p:grpSpPr>
        <p:sp>
          <p:nvSpPr>
            <p:cNvPr name="TextBox 12" id="12"/>
            <p:cNvSpPr txBox="true"/>
            <p:nvPr/>
          </p:nvSpPr>
          <p:spPr>
            <a:xfrm rot="0">
              <a:off x="0" y="650843"/>
              <a:ext cx="6003148" cy="481330"/>
            </a:xfrm>
            <a:prstGeom prst="rect">
              <a:avLst/>
            </a:prstGeom>
          </p:spPr>
          <p:txBody>
            <a:bodyPr anchor="t" rtlCol="false" tIns="0" lIns="0" bIns="0" rIns="0">
              <a:spAutoFit/>
            </a:bodyPr>
            <a:lstStyle/>
            <a:p>
              <a:pPr algn="l">
                <a:lnSpc>
                  <a:spcPts val="2940"/>
                </a:lnSpc>
                <a:spcBef>
                  <a:spcPct val="0"/>
                </a:spcBef>
              </a:pPr>
              <a:r>
                <a:rPr lang="en-US" sz="2100">
                  <a:solidFill>
                    <a:srgbClr val="000000"/>
                  </a:solidFill>
                  <a:latin typeface="Poppins"/>
                  <a:ea typeface="Poppins"/>
                  <a:cs typeface="Poppins"/>
                  <a:sym typeface="Poppins"/>
                </a:rPr>
                <a:t>$94,830</a:t>
              </a:r>
            </a:p>
          </p:txBody>
        </p:sp>
        <p:sp>
          <p:nvSpPr>
            <p:cNvPr name="TextBox 13" id="13"/>
            <p:cNvSpPr txBox="true"/>
            <p:nvPr/>
          </p:nvSpPr>
          <p:spPr>
            <a:xfrm rot="0">
              <a:off x="0" y="-66675"/>
              <a:ext cx="6003148" cy="511533"/>
            </a:xfrm>
            <a:prstGeom prst="rect">
              <a:avLst/>
            </a:prstGeom>
          </p:spPr>
          <p:txBody>
            <a:bodyPr anchor="t" rtlCol="false" tIns="0" lIns="0" bIns="0" rIns="0">
              <a:spAutoFit/>
            </a:bodyPr>
            <a:lstStyle/>
            <a:p>
              <a:pPr algn="l">
                <a:lnSpc>
                  <a:spcPts val="3135"/>
                </a:lnSpc>
                <a:spcBef>
                  <a:spcPct val="0"/>
                </a:spcBef>
              </a:pPr>
              <a:r>
                <a:rPr lang="en-US" b="true" sz="2239">
                  <a:solidFill>
                    <a:srgbClr val="5F6E4F"/>
                  </a:solidFill>
                  <a:latin typeface="Poppins Bold"/>
                  <a:ea typeface="Poppins Bold"/>
                  <a:cs typeface="Poppins Bold"/>
                  <a:sym typeface="Poppins Bold"/>
                </a:rPr>
                <a:t>Median Household Income</a:t>
              </a:r>
            </a:p>
          </p:txBody>
        </p:sp>
      </p:grpSp>
      <p:grpSp>
        <p:nvGrpSpPr>
          <p:cNvPr name="Group 14" id="14"/>
          <p:cNvGrpSpPr/>
          <p:nvPr/>
        </p:nvGrpSpPr>
        <p:grpSpPr>
          <a:xfrm rot="0">
            <a:off x="6892819" y="2345017"/>
            <a:ext cx="4502361" cy="1220605"/>
            <a:chOff x="0" y="0"/>
            <a:chExt cx="6003148" cy="1627473"/>
          </a:xfrm>
        </p:grpSpPr>
        <p:sp>
          <p:nvSpPr>
            <p:cNvPr name="TextBox 15" id="15"/>
            <p:cNvSpPr txBox="true"/>
            <p:nvPr/>
          </p:nvSpPr>
          <p:spPr>
            <a:xfrm rot="0">
              <a:off x="0" y="650843"/>
              <a:ext cx="6003148" cy="976630"/>
            </a:xfrm>
            <a:prstGeom prst="rect">
              <a:avLst/>
            </a:prstGeom>
          </p:spPr>
          <p:txBody>
            <a:bodyPr anchor="t" rtlCol="false" tIns="0" lIns="0" bIns="0" rIns="0">
              <a:spAutoFit/>
            </a:bodyPr>
            <a:lstStyle/>
            <a:p>
              <a:pPr algn="l">
                <a:lnSpc>
                  <a:spcPts val="2940"/>
                </a:lnSpc>
                <a:spcBef>
                  <a:spcPct val="0"/>
                </a:spcBef>
              </a:pPr>
              <a:r>
                <a:rPr lang="en-US" sz="2100">
                  <a:solidFill>
                    <a:srgbClr val="000000"/>
                  </a:solidFill>
                  <a:latin typeface="Poppins"/>
                  <a:ea typeface="Poppins"/>
                  <a:cs typeface="Poppins"/>
                  <a:sym typeface="Poppins"/>
                </a:rPr>
                <a:t>Families and working individuals who are friendly and inviting</a:t>
              </a:r>
            </a:p>
          </p:txBody>
        </p:sp>
        <p:sp>
          <p:nvSpPr>
            <p:cNvPr name="TextBox 16" id="16"/>
            <p:cNvSpPr txBox="true"/>
            <p:nvPr/>
          </p:nvSpPr>
          <p:spPr>
            <a:xfrm rot="0">
              <a:off x="0" y="-66675"/>
              <a:ext cx="6003148" cy="511533"/>
            </a:xfrm>
            <a:prstGeom prst="rect">
              <a:avLst/>
            </a:prstGeom>
          </p:spPr>
          <p:txBody>
            <a:bodyPr anchor="t" rtlCol="false" tIns="0" lIns="0" bIns="0" rIns="0">
              <a:spAutoFit/>
            </a:bodyPr>
            <a:lstStyle/>
            <a:p>
              <a:pPr algn="l">
                <a:lnSpc>
                  <a:spcPts val="3135"/>
                </a:lnSpc>
                <a:spcBef>
                  <a:spcPct val="0"/>
                </a:spcBef>
              </a:pPr>
              <a:r>
                <a:rPr lang="en-US" b="true" sz="2239">
                  <a:solidFill>
                    <a:srgbClr val="5F6E4F"/>
                  </a:solidFill>
                  <a:latin typeface="Poppins Bold"/>
                  <a:ea typeface="Poppins Bold"/>
                  <a:cs typeface="Poppins Bold"/>
                  <a:sym typeface="Poppins Bold"/>
                </a:rPr>
                <a:t>Neighborhood Profile</a:t>
              </a:r>
            </a:p>
          </p:txBody>
        </p:sp>
      </p:grpSp>
      <p:grpSp>
        <p:nvGrpSpPr>
          <p:cNvPr name="Group 17" id="17"/>
          <p:cNvGrpSpPr/>
          <p:nvPr/>
        </p:nvGrpSpPr>
        <p:grpSpPr>
          <a:xfrm rot="0">
            <a:off x="6725743" y="6311267"/>
            <a:ext cx="4994906" cy="3077980"/>
            <a:chOff x="0" y="0"/>
            <a:chExt cx="6659875" cy="4103973"/>
          </a:xfrm>
        </p:grpSpPr>
        <p:sp>
          <p:nvSpPr>
            <p:cNvPr name="TextBox 18" id="18"/>
            <p:cNvSpPr txBox="true"/>
            <p:nvPr/>
          </p:nvSpPr>
          <p:spPr>
            <a:xfrm rot="0">
              <a:off x="0" y="650843"/>
              <a:ext cx="6659875" cy="3453130"/>
            </a:xfrm>
            <a:prstGeom prst="rect">
              <a:avLst/>
            </a:prstGeom>
          </p:spPr>
          <p:txBody>
            <a:bodyPr anchor="t" rtlCol="false" tIns="0" lIns="0" bIns="0" rIns="0">
              <a:spAutoFit/>
            </a:bodyPr>
            <a:lstStyle/>
            <a:p>
              <a:pPr algn="l" marL="453390" indent="-226695" lvl="1">
                <a:lnSpc>
                  <a:spcPts val="2940"/>
                </a:lnSpc>
                <a:buFont typeface="Arial"/>
                <a:buChar char="•"/>
              </a:pPr>
              <a:r>
                <a:rPr lang="en-US" sz="2100">
                  <a:solidFill>
                    <a:srgbClr val="000000"/>
                  </a:solidFill>
                  <a:latin typeface="Poppins"/>
                  <a:ea typeface="Poppins"/>
                  <a:cs typeface="Poppins"/>
                  <a:sym typeface="Poppins"/>
                </a:rPr>
                <a:t>Harpers Ferry National Historic Park</a:t>
              </a:r>
            </a:p>
            <a:p>
              <a:pPr algn="l" marL="453390" indent="-226695" lvl="1">
                <a:lnSpc>
                  <a:spcPts val="2940"/>
                </a:lnSpc>
                <a:buFont typeface="Arial"/>
                <a:buChar char="•"/>
              </a:pPr>
              <a:r>
                <a:rPr lang="en-US" sz="2100">
                  <a:solidFill>
                    <a:srgbClr val="000000"/>
                  </a:solidFill>
                  <a:latin typeface="Poppins"/>
                  <a:ea typeface="Poppins"/>
                  <a:cs typeface="Poppins"/>
                  <a:sym typeface="Poppins"/>
                </a:rPr>
                <a:t>Hollywood Casino at Charles Town Races</a:t>
              </a:r>
            </a:p>
            <a:p>
              <a:pPr algn="l" marL="453390" indent="-226695" lvl="1">
                <a:lnSpc>
                  <a:spcPts val="2940"/>
                </a:lnSpc>
                <a:buFont typeface="Arial"/>
                <a:buChar char="•"/>
              </a:pPr>
              <a:r>
                <a:rPr lang="en-US" sz="2100">
                  <a:solidFill>
                    <a:srgbClr val="000000"/>
                  </a:solidFill>
                  <a:latin typeface="Poppins"/>
                  <a:ea typeface="Poppins"/>
                  <a:cs typeface="Poppins"/>
                  <a:sym typeface="Poppins"/>
                </a:rPr>
                <a:t>Summit Point Motorsports Park</a:t>
              </a:r>
            </a:p>
            <a:p>
              <a:pPr algn="l" marL="453390" indent="-226695" lvl="1">
                <a:lnSpc>
                  <a:spcPts val="2940"/>
                </a:lnSpc>
                <a:buFont typeface="Arial"/>
                <a:buChar char="•"/>
              </a:pPr>
              <a:r>
                <a:rPr lang="en-US" sz="2100">
                  <a:solidFill>
                    <a:srgbClr val="000000"/>
                  </a:solidFill>
                  <a:latin typeface="Poppins"/>
                  <a:ea typeface="Poppins"/>
                  <a:cs typeface="Poppins"/>
                  <a:sym typeface="Poppins"/>
                </a:rPr>
                <a:t>Shepherdstown</a:t>
              </a:r>
            </a:p>
            <a:p>
              <a:pPr algn="l" marL="453390" indent="-226695" lvl="1">
                <a:lnSpc>
                  <a:spcPts val="2940"/>
                </a:lnSpc>
                <a:buFont typeface="Arial"/>
                <a:buChar char="•"/>
              </a:pPr>
              <a:r>
                <a:rPr lang="en-US" sz="2100">
                  <a:solidFill>
                    <a:srgbClr val="000000"/>
                  </a:solidFill>
                  <a:latin typeface="Poppins"/>
                  <a:ea typeface="Poppins"/>
                  <a:cs typeface="Poppins"/>
                  <a:sym typeface="Poppins"/>
                </a:rPr>
                <a:t>Appalachian Trail</a:t>
              </a:r>
            </a:p>
          </p:txBody>
        </p:sp>
        <p:sp>
          <p:nvSpPr>
            <p:cNvPr name="TextBox 19" id="19"/>
            <p:cNvSpPr txBox="true"/>
            <p:nvPr/>
          </p:nvSpPr>
          <p:spPr>
            <a:xfrm rot="0">
              <a:off x="0" y="-66675"/>
              <a:ext cx="6659875" cy="511533"/>
            </a:xfrm>
            <a:prstGeom prst="rect">
              <a:avLst/>
            </a:prstGeom>
          </p:spPr>
          <p:txBody>
            <a:bodyPr anchor="t" rtlCol="false" tIns="0" lIns="0" bIns="0" rIns="0">
              <a:spAutoFit/>
            </a:bodyPr>
            <a:lstStyle/>
            <a:p>
              <a:pPr algn="l">
                <a:lnSpc>
                  <a:spcPts val="3135"/>
                </a:lnSpc>
                <a:spcBef>
                  <a:spcPct val="0"/>
                </a:spcBef>
              </a:pPr>
              <a:r>
                <a:rPr lang="en-US" b="true" sz="2239">
                  <a:solidFill>
                    <a:srgbClr val="5F6E4F"/>
                  </a:solidFill>
                  <a:latin typeface="Poppins Bold"/>
                  <a:ea typeface="Poppins Bold"/>
                  <a:cs typeface="Poppins Bold"/>
                  <a:sym typeface="Poppins Bold"/>
                </a:rPr>
                <a:t>Nearby Ammenities</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A1B391"/>
        </a:solidFill>
      </p:bgPr>
    </p:bg>
    <p:spTree>
      <p:nvGrpSpPr>
        <p:cNvPr id="1" name=""/>
        <p:cNvGrpSpPr/>
        <p:nvPr/>
      </p:nvGrpSpPr>
      <p:grpSpPr>
        <a:xfrm>
          <a:off x="0" y="0"/>
          <a:ext cx="0" cy="0"/>
          <a:chOff x="0" y="0"/>
          <a:chExt cx="0" cy="0"/>
        </a:xfrm>
      </p:grpSpPr>
      <p:sp>
        <p:nvSpPr>
          <p:cNvPr name="Freeform 2" id="2"/>
          <p:cNvSpPr/>
          <p:nvPr/>
        </p:nvSpPr>
        <p:spPr>
          <a:xfrm flipH="false" flipV="false" rot="0">
            <a:off x="6691689" y="148664"/>
            <a:ext cx="11301259" cy="3927187"/>
          </a:xfrm>
          <a:custGeom>
            <a:avLst/>
            <a:gdLst/>
            <a:ahLst/>
            <a:cxnLst/>
            <a:rect r="r" b="b" t="t" l="l"/>
            <a:pathLst>
              <a:path h="3927187" w="11301259">
                <a:moveTo>
                  <a:pt x="0" y="0"/>
                </a:moveTo>
                <a:lnTo>
                  <a:pt x="11301259" y="0"/>
                </a:lnTo>
                <a:lnTo>
                  <a:pt x="11301259" y="3927187"/>
                </a:lnTo>
                <a:lnTo>
                  <a:pt x="0" y="3927187"/>
                </a:lnTo>
                <a:lnTo>
                  <a:pt x="0" y="0"/>
                </a:lnTo>
                <a:close/>
              </a:path>
            </a:pathLst>
          </a:custGeom>
          <a:blipFill>
            <a:blip r:embed="rId2"/>
            <a:stretch>
              <a:fillRect l="0" t="0" r="0" b="0"/>
            </a:stretch>
          </a:blipFill>
        </p:spPr>
      </p:sp>
      <p:sp>
        <p:nvSpPr>
          <p:cNvPr name="Freeform 3" id="3"/>
          <p:cNvSpPr/>
          <p:nvPr/>
        </p:nvSpPr>
        <p:spPr>
          <a:xfrm flipH="false" flipV="false" rot="0">
            <a:off x="8836780" y="4457357"/>
            <a:ext cx="8013536" cy="5393920"/>
          </a:xfrm>
          <a:custGeom>
            <a:avLst/>
            <a:gdLst/>
            <a:ahLst/>
            <a:cxnLst/>
            <a:rect r="r" b="b" t="t" l="l"/>
            <a:pathLst>
              <a:path h="5393920" w="8013536">
                <a:moveTo>
                  <a:pt x="0" y="0"/>
                </a:moveTo>
                <a:lnTo>
                  <a:pt x="8013536" y="0"/>
                </a:lnTo>
                <a:lnTo>
                  <a:pt x="8013536" y="5393920"/>
                </a:lnTo>
                <a:lnTo>
                  <a:pt x="0" y="5393920"/>
                </a:lnTo>
                <a:lnTo>
                  <a:pt x="0" y="0"/>
                </a:lnTo>
                <a:close/>
              </a:path>
            </a:pathLst>
          </a:custGeom>
          <a:blipFill>
            <a:blip r:embed="rId3"/>
            <a:stretch>
              <a:fillRect l="0" t="-5633" r="0" b="-5633"/>
            </a:stretch>
          </a:blipFill>
        </p:spPr>
      </p:sp>
      <p:sp>
        <p:nvSpPr>
          <p:cNvPr name="TextBox 4" id="4"/>
          <p:cNvSpPr txBox="true"/>
          <p:nvPr/>
        </p:nvSpPr>
        <p:spPr>
          <a:xfrm rot="0">
            <a:off x="1028700" y="609600"/>
            <a:ext cx="5837191" cy="2512060"/>
          </a:xfrm>
          <a:prstGeom prst="rect">
            <a:avLst/>
          </a:prstGeom>
        </p:spPr>
        <p:txBody>
          <a:bodyPr anchor="t" rtlCol="false" tIns="0" lIns="0" bIns="0" rIns="0">
            <a:spAutoFit/>
          </a:bodyPr>
          <a:lstStyle/>
          <a:p>
            <a:pPr algn="l">
              <a:lnSpc>
                <a:spcPts val="9920"/>
              </a:lnSpc>
            </a:pPr>
            <a:r>
              <a:rPr lang="en-US" sz="8000">
                <a:solidFill>
                  <a:srgbClr val="313233"/>
                </a:solidFill>
                <a:latin typeface="TAN Meringue"/>
                <a:ea typeface="TAN Meringue"/>
                <a:cs typeface="TAN Meringue"/>
                <a:sym typeface="TAN Meringue"/>
              </a:rPr>
              <a:t>Our History</a:t>
            </a:r>
          </a:p>
        </p:txBody>
      </p:sp>
      <p:sp>
        <p:nvSpPr>
          <p:cNvPr name="TextBox 5" id="5"/>
          <p:cNvSpPr txBox="true"/>
          <p:nvPr/>
        </p:nvSpPr>
        <p:spPr>
          <a:xfrm rot="0">
            <a:off x="1028700" y="3389947"/>
            <a:ext cx="5452453" cy="6249670"/>
          </a:xfrm>
          <a:prstGeom prst="rect">
            <a:avLst/>
          </a:prstGeom>
        </p:spPr>
        <p:txBody>
          <a:bodyPr anchor="t" rtlCol="false" tIns="0" lIns="0" bIns="0" rIns="0">
            <a:spAutoFit/>
          </a:bodyPr>
          <a:lstStyle/>
          <a:p>
            <a:pPr algn="l">
              <a:lnSpc>
                <a:spcPts val="3079"/>
              </a:lnSpc>
              <a:spcBef>
                <a:spcPct val="0"/>
              </a:spcBef>
            </a:pPr>
            <a:r>
              <a:rPr lang="en-US" sz="2199">
                <a:solidFill>
                  <a:srgbClr val="313233"/>
                </a:solidFill>
                <a:latin typeface="Poppins"/>
                <a:ea typeface="Poppins"/>
                <a:cs typeface="Poppins"/>
                <a:sym typeface="Poppins"/>
              </a:rPr>
              <a:t>Founded in 1786 by George Washington’s youngest brother, Charles Town was built for commerce, law, and community—and it still delivers. With a walkable downtown, rich architectural legacy, and strategic proximity to D.C. and the I-81 corridor, the city blends historic charm with modern market potential. From the trial of John Brown to the boom of tourism and revitalization, Charles Town has always been at the center of regional momentum. Today, its historic properties offer rare opportunities for investors to anchor themselves in a growing, high-visibility market.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491274" y="1229019"/>
            <a:ext cx="8299219" cy="8029281"/>
          </a:xfrm>
          <a:custGeom>
            <a:avLst/>
            <a:gdLst/>
            <a:ahLst/>
            <a:cxnLst/>
            <a:rect r="r" b="b" t="t" l="l"/>
            <a:pathLst>
              <a:path h="8029281" w="8299219">
                <a:moveTo>
                  <a:pt x="0" y="0"/>
                </a:moveTo>
                <a:lnTo>
                  <a:pt x="8299219" y="0"/>
                </a:lnTo>
                <a:lnTo>
                  <a:pt x="8299219" y="8029281"/>
                </a:lnTo>
                <a:lnTo>
                  <a:pt x="0" y="8029281"/>
                </a:lnTo>
                <a:lnTo>
                  <a:pt x="0" y="0"/>
                </a:lnTo>
                <a:close/>
              </a:path>
            </a:pathLst>
          </a:custGeom>
          <a:blipFill>
            <a:blip r:embed="rId2"/>
            <a:stretch>
              <a:fillRect l="-37944" t="0" r="-16542" b="0"/>
            </a:stretch>
          </a:blipFill>
        </p:spPr>
      </p:sp>
      <p:sp>
        <p:nvSpPr>
          <p:cNvPr name="TextBox 3" id="3"/>
          <p:cNvSpPr txBox="true"/>
          <p:nvPr/>
        </p:nvSpPr>
        <p:spPr>
          <a:xfrm rot="0">
            <a:off x="9144000" y="4685408"/>
            <a:ext cx="8115300" cy="5525392"/>
          </a:xfrm>
          <a:prstGeom prst="rect">
            <a:avLst/>
          </a:prstGeom>
        </p:spPr>
        <p:txBody>
          <a:bodyPr anchor="t" rtlCol="false" tIns="0" lIns="0" bIns="0" rIns="0">
            <a:spAutoFit/>
          </a:bodyPr>
          <a:lstStyle/>
          <a:p>
            <a:pPr algn="l">
              <a:lnSpc>
                <a:spcPts val="3404"/>
              </a:lnSpc>
            </a:pPr>
            <a:r>
              <a:rPr lang="en-US" sz="2431">
                <a:solidFill>
                  <a:srgbClr val="000000"/>
                </a:solidFill>
                <a:latin typeface="Roboto"/>
                <a:ea typeface="Roboto"/>
                <a:cs typeface="Roboto"/>
                <a:sym typeface="Roboto"/>
              </a:rPr>
              <a:t>Originally built circa 1820 for Andrew Hunter, a prominent local attorney and chief prosecutor in the John Brown trial, the property symbolizes both civic prominence and architectural grace. </a:t>
            </a:r>
          </a:p>
          <a:p>
            <a:pPr algn="l">
              <a:lnSpc>
                <a:spcPts val="3404"/>
              </a:lnSpc>
            </a:pPr>
          </a:p>
          <a:p>
            <a:pPr algn="l">
              <a:lnSpc>
                <a:spcPts val="3404"/>
              </a:lnSpc>
            </a:pPr>
            <a:r>
              <a:rPr lang="en-US" sz="2431">
                <a:solidFill>
                  <a:srgbClr val="000000"/>
                </a:solidFill>
                <a:latin typeface="Roboto"/>
                <a:ea typeface="Roboto"/>
                <a:cs typeface="Roboto"/>
                <a:sym typeface="Roboto"/>
              </a:rPr>
              <a:t>Burned by Union troops in July 1864—ironically under orders from Hunter’s own cousin—it was meticulously rebuilt on its original foundation after the Civil War.</a:t>
            </a:r>
          </a:p>
          <a:p>
            <a:pPr algn="l">
              <a:lnSpc>
                <a:spcPts val="3404"/>
              </a:lnSpc>
            </a:pPr>
          </a:p>
          <a:p>
            <a:pPr algn="l">
              <a:lnSpc>
                <a:spcPts val="3404"/>
              </a:lnSpc>
            </a:pPr>
            <a:r>
              <a:rPr lang="en-US" sz="2431">
                <a:solidFill>
                  <a:srgbClr val="000000"/>
                </a:solidFill>
                <a:latin typeface="Roboto"/>
                <a:ea typeface="Roboto"/>
                <a:cs typeface="Roboto"/>
                <a:sym typeface="Roboto"/>
              </a:rPr>
              <a:t>In the mid‑20th century, the building gained life as the beloved Iron Rail Restaurant, adding a commercial legacy to its historic significance.</a:t>
            </a:r>
          </a:p>
          <a:p>
            <a:pPr algn="l">
              <a:lnSpc>
                <a:spcPts val="3404"/>
              </a:lnSpc>
              <a:spcBef>
                <a:spcPct val="0"/>
              </a:spcBef>
            </a:pPr>
          </a:p>
        </p:txBody>
      </p:sp>
      <p:sp>
        <p:nvSpPr>
          <p:cNvPr name="TextBox 4" id="4"/>
          <p:cNvSpPr txBox="true"/>
          <p:nvPr/>
        </p:nvSpPr>
        <p:spPr>
          <a:xfrm rot="0">
            <a:off x="9144000" y="2932736"/>
            <a:ext cx="8115300" cy="1181369"/>
          </a:xfrm>
          <a:prstGeom prst="rect">
            <a:avLst/>
          </a:prstGeom>
        </p:spPr>
        <p:txBody>
          <a:bodyPr anchor="t" rtlCol="false" tIns="0" lIns="0" bIns="0" rIns="0">
            <a:spAutoFit/>
          </a:bodyPr>
          <a:lstStyle/>
          <a:p>
            <a:pPr algn="l">
              <a:lnSpc>
                <a:spcPts val="3135"/>
              </a:lnSpc>
              <a:spcBef>
                <a:spcPct val="0"/>
              </a:spcBef>
            </a:pPr>
            <a:r>
              <a:rPr lang="en-US" sz="2239">
                <a:solidFill>
                  <a:srgbClr val="000000"/>
                </a:solidFill>
                <a:latin typeface="Poppins"/>
                <a:ea typeface="Poppins"/>
                <a:cs typeface="Poppins"/>
                <a:sym typeface="Poppins"/>
              </a:rPr>
              <a:t>This stately two-story brick residence, complete with a turret and inviting covered porch, stands as a landmark of Charles Town’s rich heritage</a:t>
            </a:r>
          </a:p>
        </p:txBody>
      </p:sp>
      <p:sp>
        <p:nvSpPr>
          <p:cNvPr name="TextBox 5" id="5"/>
          <p:cNvSpPr txBox="true"/>
          <p:nvPr/>
        </p:nvSpPr>
        <p:spPr>
          <a:xfrm rot="0">
            <a:off x="9144000" y="786359"/>
            <a:ext cx="8115300" cy="1818386"/>
          </a:xfrm>
          <a:prstGeom prst="rect">
            <a:avLst/>
          </a:prstGeom>
        </p:spPr>
        <p:txBody>
          <a:bodyPr anchor="t" rtlCol="false" tIns="0" lIns="0" bIns="0" rIns="0">
            <a:spAutoFit/>
          </a:bodyPr>
          <a:lstStyle/>
          <a:p>
            <a:pPr algn="l">
              <a:lnSpc>
                <a:spcPts val="8928"/>
              </a:lnSpc>
            </a:pPr>
            <a:r>
              <a:rPr lang="en-US" sz="7200">
                <a:solidFill>
                  <a:srgbClr val="313233"/>
                </a:solidFill>
                <a:latin typeface="TAN Meringue"/>
                <a:ea typeface="TAN Meringue"/>
                <a:cs typeface="TAN Meringue"/>
                <a:sym typeface="TAN Meringue"/>
              </a:rPr>
              <a:t>Hunter House</a:t>
            </a:r>
          </a:p>
          <a:p>
            <a:pPr algn="l">
              <a:lnSpc>
                <a:spcPts val="5456"/>
              </a:lnSpc>
            </a:pPr>
            <a:r>
              <a:rPr lang="en-US" sz="4400">
                <a:solidFill>
                  <a:srgbClr val="313233"/>
                </a:solidFill>
                <a:latin typeface="TAN Meringue"/>
                <a:ea typeface="TAN Meringue"/>
                <a:cs typeface="TAN Meringue"/>
                <a:sym typeface="TAN Meringue"/>
              </a:rPr>
              <a:t>124 E. Washington Street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284750" y="1580425"/>
            <a:ext cx="9117758" cy="6267447"/>
          </a:xfrm>
          <a:custGeom>
            <a:avLst/>
            <a:gdLst/>
            <a:ahLst/>
            <a:cxnLst/>
            <a:rect r="r" b="b" t="t" l="l"/>
            <a:pathLst>
              <a:path h="6267447" w="9117758">
                <a:moveTo>
                  <a:pt x="0" y="0"/>
                </a:moveTo>
                <a:lnTo>
                  <a:pt x="9117758" y="0"/>
                </a:lnTo>
                <a:lnTo>
                  <a:pt x="9117758" y="6267447"/>
                </a:lnTo>
                <a:lnTo>
                  <a:pt x="0" y="6267447"/>
                </a:lnTo>
                <a:lnTo>
                  <a:pt x="0" y="0"/>
                </a:lnTo>
                <a:close/>
              </a:path>
            </a:pathLst>
          </a:custGeom>
          <a:blipFill>
            <a:blip r:embed="rId2"/>
            <a:stretch>
              <a:fillRect l="0" t="0" r="0" b="0"/>
            </a:stretch>
          </a:blipFill>
        </p:spPr>
      </p:sp>
      <p:sp>
        <p:nvSpPr>
          <p:cNvPr name="TextBox 3" id="3"/>
          <p:cNvSpPr txBox="true"/>
          <p:nvPr/>
        </p:nvSpPr>
        <p:spPr>
          <a:xfrm rot="0">
            <a:off x="1028700" y="3609709"/>
            <a:ext cx="2918595" cy="790844"/>
          </a:xfrm>
          <a:prstGeom prst="rect">
            <a:avLst/>
          </a:prstGeom>
        </p:spPr>
        <p:txBody>
          <a:bodyPr anchor="t" rtlCol="false" tIns="0" lIns="0" bIns="0" rIns="0">
            <a:spAutoFit/>
          </a:bodyPr>
          <a:lstStyle/>
          <a:p>
            <a:pPr algn="l">
              <a:lnSpc>
                <a:spcPts val="3135"/>
              </a:lnSpc>
            </a:pPr>
            <a:r>
              <a:rPr lang="en-US" sz="2239">
                <a:solidFill>
                  <a:srgbClr val="313233"/>
                </a:solidFill>
                <a:latin typeface="Poppins"/>
                <a:ea typeface="Poppins"/>
                <a:cs typeface="Poppins"/>
                <a:sym typeface="Poppins"/>
              </a:rPr>
              <a:t>5,825 GSF</a:t>
            </a:r>
          </a:p>
          <a:p>
            <a:pPr algn="l">
              <a:lnSpc>
                <a:spcPts val="3135"/>
              </a:lnSpc>
              <a:spcBef>
                <a:spcPct val="0"/>
              </a:spcBef>
            </a:pPr>
            <a:r>
              <a:rPr lang="en-US" sz="2239">
                <a:solidFill>
                  <a:srgbClr val="313233"/>
                </a:solidFill>
                <a:latin typeface="Poppins"/>
                <a:ea typeface="Poppins"/>
                <a:cs typeface="Poppins"/>
                <a:sym typeface="Poppins"/>
              </a:rPr>
              <a:t>Lot Size - .344 acre</a:t>
            </a:r>
          </a:p>
        </p:txBody>
      </p:sp>
      <p:sp>
        <p:nvSpPr>
          <p:cNvPr name="TextBox 4" id="4"/>
          <p:cNvSpPr txBox="true"/>
          <p:nvPr/>
        </p:nvSpPr>
        <p:spPr>
          <a:xfrm rot="0">
            <a:off x="735902" y="4656998"/>
            <a:ext cx="5896953" cy="2800296"/>
          </a:xfrm>
          <a:prstGeom prst="rect">
            <a:avLst/>
          </a:prstGeom>
        </p:spPr>
        <p:txBody>
          <a:bodyPr anchor="t" rtlCol="false" tIns="0" lIns="0" bIns="0" rIns="0">
            <a:spAutoFit/>
          </a:bodyPr>
          <a:lstStyle/>
          <a:p>
            <a:pPr algn="just">
              <a:lnSpc>
                <a:spcPts val="3152"/>
              </a:lnSpc>
            </a:pPr>
            <a:r>
              <a:rPr lang="en-US" sz="2252">
                <a:solidFill>
                  <a:srgbClr val="313233"/>
                </a:solidFill>
                <a:latin typeface="Roboto"/>
                <a:ea typeface="Roboto"/>
                <a:cs typeface="Roboto"/>
                <a:sym typeface="Roboto"/>
              </a:rPr>
              <a:t>The Hunter House property features a spacious grassy rear yard that enhances the site’s historic residential character and provides green space within the downtown setting. At the back of the lot stands a small carriage-style house at 1,881 gsf. </a:t>
            </a:r>
          </a:p>
          <a:p>
            <a:pPr algn="just">
              <a:lnSpc>
                <a:spcPts val="3152"/>
              </a:lnSpc>
              <a:spcBef>
                <a:spcPct val="0"/>
              </a:spcBef>
            </a:pPr>
          </a:p>
        </p:txBody>
      </p:sp>
      <p:sp>
        <p:nvSpPr>
          <p:cNvPr name="TextBox 5" id="5"/>
          <p:cNvSpPr txBox="true"/>
          <p:nvPr/>
        </p:nvSpPr>
        <p:spPr>
          <a:xfrm rot="0">
            <a:off x="735902" y="7515703"/>
            <a:ext cx="5876797" cy="1171844"/>
          </a:xfrm>
          <a:prstGeom prst="rect">
            <a:avLst/>
          </a:prstGeom>
        </p:spPr>
        <p:txBody>
          <a:bodyPr anchor="t" rtlCol="false" tIns="0" lIns="0" bIns="0" rIns="0">
            <a:spAutoFit/>
          </a:bodyPr>
          <a:lstStyle/>
          <a:p>
            <a:pPr algn="l">
              <a:lnSpc>
                <a:spcPts val="3135"/>
              </a:lnSpc>
              <a:spcBef>
                <a:spcPct val="0"/>
              </a:spcBef>
            </a:pPr>
            <a:r>
              <a:rPr lang="en-US" sz="2239">
                <a:solidFill>
                  <a:srgbClr val="313233"/>
                </a:solidFill>
                <a:latin typeface="Roboto"/>
                <a:ea typeface="Roboto"/>
                <a:cs typeface="Roboto"/>
                <a:sym typeface="Roboto"/>
              </a:rPr>
              <a:t>Currently houses the County Commission Administrative Offices and the Prosecuting Attorney (Civil Division)</a:t>
            </a:r>
          </a:p>
        </p:txBody>
      </p:sp>
      <p:sp>
        <p:nvSpPr>
          <p:cNvPr name="TextBox 6" id="6"/>
          <p:cNvSpPr txBox="true"/>
          <p:nvPr/>
        </p:nvSpPr>
        <p:spPr>
          <a:xfrm rot="0">
            <a:off x="735902" y="357398"/>
            <a:ext cx="5837191" cy="2841625"/>
          </a:xfrm>
          <a:prstGeom prst="rect">
            <a:avLst/>
          </a:prstGeom>
        </p:spPr>
        <p:txBody>
          <a:bodyPr anchor="t" rtlCol="false" tIns="0" lIns="0" bIns="0" rIns="0">
            <a:spAutoFit/>
          </a:bodyPr>
          <a:lstStyle/>
          <a:p>
            <a:pPr algn="l">
              <a:lnSpc>
                <a:spcPts val="9920"/>
              </a:lnSpc>
            </a:pPr>
            <a:r>
              <a:rPr lang="en-US" sz="8000">
                <a:solidFill>
                  <a:srgbClr val="313233"/>
                </a:solidFill>
                <a:latin typeface="TAN Meringue"/>
                <a:ea typeface="TAN Meringue"/>
                <a:cs typeface="TAN Meringue"/>
                <a:sym typeface="TAN Meringue"/>
              </a:rPr>
              <a:t>The </a:t>
            </a:r>
          </a:p>
          <a:p>
            <a:pPr algn="l">
              <a:lnSpc>
                <a:spcPts val="9920"/>
              </a:lnSpc>
            </a:pPr>
            <a:r>
              <a:rPr lang="en-US" sz="8000">
                <a:solidFill>
                  <a:srgbClr val="313233"/>
                </a:solidFill>
                <a:latin typeface="TAN Meringue"/>
                <a:ea typeface="TAN Meringue"/>
                <a:cs typeface="TAN Meringue"/>
                <a:sym typeface="TAN Meringue"/>
              </a:rPr>
              <a:t>Details</a:t>
            </a:r>
          </a:p>
          <a:p>
            <a:pPr algn="l">
              <a:lnSpc>
                <a:spcPts val="2480"/>
              </a:lnSpc>
            </a:pPr>
            <a:r>
              <a:rPr lang="en-US" sz="2000">
                <a:solidFill>
                  <a:srgbClr val="313233"/>
                </a:solidFill>
                <a:latin typeface="TAN Meringue"/>
                <a:ea typeface="TAN Meringue"/>
                <a:cs typeface="TAN Meringue"/>
                <a:sym typeface="TAN Meringue"/>
              </a:rPr>
              <a:t>Hunter House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5061222"/>
            <a:ext cx="560598" cy="521866"/>
          </a:xfrm>
          <a:custGeom>
            <a:avLst/>
            <a:gdLst/>
            <a:ahLst/>
            <a:cxnLst/>
            <a:rect r="r" b="b" t="t" l="l"/>
            <a:pathLst>
              <a:path h="521866" w="560598">
                <a:moveTo>
                  <a:pt x="0" y="0"/>
                </a:moveTo>
                <a:lnTo>
                  <a:pt x="560598" y="0"/>
                </a:lnTo>
                <a:lnTo>
                  <a:pt x="560598" y="521865"/>
                </a:lnTo>
                <a:lnTo>
                  <a:pt x="0" y="5218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56774" y="3974499"/>
            <a:ext cx="10223178" cy="5283801"/>
          </a:xfrm>
          <a:custGeom>
            <a:avLst/>
            <a:gdLst/>
            <a:ahLst/>
            <a:cxnLst/>
            <a:rect r="r" b="b" t="t" l="l"/>
            <a:pathLst>
              <a:path h="5283801" w="10223178">
                <a:moveTo>
                  <a:pt x="0" y="0"/>
                </a:moveTo>
                <a:lnTo>
                  <a:pt x="10223178" y="0"/>
                </a:lnTo>
                <a:lnTo>
                  <a:pt x="10223178" y="5283801"/>
                </a:lnTo>
                <a:lnTo>
                  <a:pt x="0" y="5283801"/>
                </a:lnTo>
                <a:lnTo>
                  <a:pt x="0" y="0"/>
                </a:lnTo>
                <a:close/>
              </a:path>
            </a:pathLst>
          </a:custGeom>
          <a:blipFill>
            <a:blip r:embed="rId4"/>
            <a:stretch>
              <a:fillRect l="-2739" t="0" r="-2739" b="0"/>
            </a:stretch>
          </a:blipFill>
        </p:spPr>
      </p:sp>
      <p:sp>
        <p:nvSpPr>
          <p:cNvPr name="TextBox 4" id="4"/>
          <p:cNvSpPr txBox="true"/>
          <p:nvPr/>
        </p:nvSpPr>
        <p:spPr>
          <a:xfrm rot="0">
            <a:off x="1028700" y="535956"/>
            <a:ext cx="8115300" cy="1818386"/>
          </a:xfrm>
          <a:prstGeom prst="rect">
            <a:avLst/>
          </a:prstGeom>
        </p:spPr>
        <p:txBody>
          <a:bodyPr anchor="t" rtlCol="false" tIns="0" lIns="0" bIns="0" rIns="0">
            <a:spAutoFit/>
          </a:bodyPr>
          <a:lstStyle/>
          <a:p>
            <a:pPr algn="l">
              <a:lnSpc>
                <a:spcPts val="8928"/>
              </a:lnSpc>
            </a:pPr>
            <a:r>
              <a:rPr lang="en-US" sz="7200">
                <a:solidFill>
                  <a:srgbClr val="313233"/>
                </a:solidFill>
                <a:latin typeface="TAN Meringue"/>
                <a:ea typeface="TAN Meringue"/>
                <a:cs typeface="TAN Meringue"/>
                <a:sym typeface="TAN Meringue"/>
              </a:rPr>
              <a:t>Mason Building</a:t>
            </a:r>
          </a:p>
          <a:p>
            <a:pPr algn="l">
              <a:lnSpc>
                <a:spcPts val="5456"/>
              </a:lnSpc>
            </a:pPr>
            <a:r>
              <a:rPr lang="en-US" sz="4400">
                <a:solidFill>
                  <a:srgbClr val="313233"/>
                </a:solidFill>
                <a:latin typeface="TAN Meringue"/>
                <a:ea typeface="TAN Meringue"/>
                <a:cs typeface="TAN Meringue"/>
                <a:sym typeface="TAN Meringue"/>
              </a:rPr>
              <a:t>116 E. Washington Street</a:t>
            </a:r>
          </a:p>
        </p:txBody>
      </p:sp>
      <p:sp>
        <p:nvSpPr>
          <p:cNvPr name="TextBox 5" id="5"/>
          <p:cNvSpPr txBox="true"/>
          <p:nvPr/>
        </p:nvSpPr>
        <p:spPr>
          <a:xfrm rot="0">
            <a:off x="11144620" y="1676623"/>
            <a:ext cx="6689887" cy="5690349"/>
          </a:xfrm>
          <a:prstGeom prst="rect">
            <a:avLst/>
          </a:prstGeom>
        </p:spPr>
        <p:txBody>
          <a:bodyPr anchor="t" rtlCol="false" tIns="0" lIns="0" bIns="0" rIns="0">
            <a:spAutoFit/>
          </a:bodyPr>
          <a:lstStyle/>
          <a:p>
            <a:pPr algn="l">
              <a:lnSpc>
                <a:spcPts val="3458"/>
              </a:lnSpc>
              <a:spcBef>
                <a:spcPct val="0"/>
              </a:spcBef>
            </a:pPr>
            <a:r>
              <a:rPr lang="en-US" sz="2470">
                <a:solidFill>
                  <a:srgbClr val="000000"/>
                </a:solidFill>
                <a:latin typeface="Roboto"/>
                <a:ea typeface="Roboto"/>
                <a:cs typeface="Roboto"/>
                <a:sym typeface="Roboto"/>
              </a:rPr>
              <a:t>The Mason Building is a two-story red brick office structure with a symmetrical and traditional design. The building features a central entrance highlighted by a modest pediment and columned portico, adding a touch of classical architectural style. A gable with a decorative half-moon vent crowns the central section of the roofline. Windows are evenly spaced across both floors, with double-hung sash windows framed by subtle brick lintels and sills. The front entrance is accessible by a ramp, enhancing accessibility while maintaining a clean and professional façade.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093847" y="2539355"/>
            <a:ext cx="9883699" cy="6052378"/>
          </a:xfrm>
          <a:custGeom>
            <a:avLst/>
            <a:gdLst/>
            <a:ahLst/>
            <a:cxnLst/>
            <a:rect r="r" b="b" t="t" l="l"/>
            <a:pathLst>
              <a:path h="6052378" w="9883699">
                <a:moveTo>
                  <a:pt x="0" y="0"/>
                </a:moveTo>
                <a:lnTo>
                  <a:pt x="9883700" y="0"/>
                </a:lnTo>
                <a:lnTo>
                  <a:pt x="9883700" y="6052378"/>
                </a:lnTo>
                <a:lnTo>
                  <a:pt x="0" y="6052378"/>
                </a:lnTo>
                <a:lnTo>
                  <a:pt x="0" y="0"/>
                </a:lnTo>
                <a:close/>
              </a:path>
            </a:pathLst>
          </a:custGeom>
          <a:blipFill>
            <a:blip r:embed="rId2"/>
            <a:stretch>
              <a:fillRect l="0" t="0" r="0" b="0"/>
            </a:stretch>
          </a:blipFill>
        </p:spPr>
      </p:sp>
      <p:sp>
        <p:nvSpPr>
          <p:cNvPr name="TextBox 3" id="3"/>
          <p:cNvSpPr txBox="true"/>
          <p:nvPr/>
        </p:nvSpPr>
        <p:spPr>
          <a:xfrm rot="0">
            <a:off x="1219644" y="3436669"/>
            <a:ext cx="3301927" cy="790844"/>
          </a:xfrm>
          <a:prstGeom prst="rect">
            <a:avLst/>
          </a:prstGeom>
        </p:spPr>
        <p:txBody>
          <a:bodyPr anchor="t" rtlCol="false" tIns="0" lIns="0" bIns="0" rIns="0">
            <a:spAutoFit/>
          </a:bodyPr>
          <a:lstStyle/>
          <a:p>
            <a:pPr algn="l">
              <a:lnSpc>
                <a:spcPts val="3135"/>
              </a:lnSpc>
            </a:pPr>
            <a:r>
              <a:rPr lang="en-US" sz="2239">
                <a:solidFill>
                  <a:srgbClr val="313233"/>
                </a:solidFill>
                <a:latin typeface="Poppins"/>
                <a:ea typeface="Poppins"/>
                <a:cs typeface="Poppins"/>
                <a:sym typeface="Poppins"/>
              </a:rPr>
              <a:t> 13,272 GSF</a:t>
            </a:r>
          </a:p>
          <a:p>
            <a:pPr algn="l">
              <a:lnSpc>
                <a:spcPts val="3135"/>
              </a:lnSpc>
              <a:spcBef>
                <a:spcPct val="0"/>
              </a:spcBef>
            </a:pPr>
            <a:r>
              <a:rPr lang="en-US" sz="2239">
                <a:solidFill>
                  <a:srgbClr val="313233"/>
                </a:solidFill>
                <a:latin typeface="Poppins"/>
                <a:ea typeface="Poppins"/>
                <a:cs typeface="Poppins"/>
                <a:sym typeface="Poppins"/>
              </a:rPr>
              <a:t>Lot Size - .449 acre</a:t>
            </a:r>
          </a:p>
        </p:txBody>
      </p:sp>
      <p:sp>
        <p:nvSpPr>
          <p:cNvPr name="TextBox 4" id="4"/>
          <p:cNvSpPr txBox="true"/>
          <p:nvPr/>
        </p:nvSpPr>
        <p:spPr>
          <a:xfrm rot="0">
            <a:off x="624777" y="8534583"/>
            <a:ext cx="6341245" cy="1390284"/>
          </a:xfrm>
          <a:prstGeom prst="rect">
            <a:avLst/>
          </a:prstGeom>
        </p:spPr>
        <p:txBody>
          <a:bodyPr anchor="t" rtlCol="false" tIns="0" lIns="0" bIns="0" rIns="0">
            <a:spAutoFit/>
          </a:bodyPr>
          <a:lstStyle/>
          <a:p>
            <a:pPr algn="l">
              <a:lnSpc>
                <a:spcPts val="3695"/>
              </a:lnSpc>
              <a:spcBef>
                <a:spcPct val="0"/>
              </a:spcBef>
            </a:pPr>
            <a:r>
              <a:rPr lang="en-US" sz="2639">
                <a:solidFill>
                  <a:srgbClr val="313233"/>
                </a:solidFill>
                <a:latin typeface="Roboto"/>
                <a:ea typeface="Roboto"/>
                <a:cs typeface="Roboto"/>
                <a:sym typeface="Roboto"/>
              </a:rPr>
              <a:t>Currently houses the Department of Engineering, Planning &amp; Zoning, GIS, IT, and the county’s mailroom.</a:t>
            </a:r>
          </a:p>
        </p:txBody>
      </p:sp>
      <p:sp>
        <p:nvSpPr>
          <p:cNvPr name="TextBox 5" id="5"/>
          <p:cNvSpPr txBox="true"/>
          <p:nvPr/>
        </p:nvSpPr>
        <p:spPr>
          <a:xfrm rot="0">
            <a:off x="876804" y="381266"/>
            <a:ext cx="5837191" cy="2841625"/>
          </a:xfrm>
          <a:prstGeom prst="rect">
            <a:avLst/>
          </a:prstGeom>
        </p:spPr>
        <p:txBody>
          <a:bodyPr anchor="t" rtlCol="false" tIns="0" lIns="0" bIns="0" rIns="0">
            <a:spAutoFit/>
          </a:bodyPr>
          <a:lstStyle/>
          <a:p>
            <a:pPr algn="l">
              <a:lnSpc>
                <a:spcPts val="9920"/>
              </a:lnSpc>
            </a:pPr>
            <a:r>
              <a:rPr lang="en-US" sz="8000">
                <a:solidFill>
                  <a:srgbClr val="313233"/>
                </a:solidFill>
                <a:latin typeface="TAN Meringue"/>
                <a:ea typeface="TAN Meringue"/>
                <a:cs typeface="TAN Meringue"/>
                <a:sym typeface="TAN Meringue"/>
              </a:rPr>
              <a:t>The </a:t>
            </a:r>
          </a:p>
          <a:p>
            <a:pPr algn="l">
              <a:lnSpc>
                <a:spcPts val="9920"/>
              </a:lnSpc>
            </a:pPr>
            <a:r>
              <a:rPr lang="en-US" sz="8000">
                <a:solidFill>
                  <a:srgbClr val="313233"/>
                </a:solidFill>
                <a:latin typeface="TAN Meringue"/>
                <a:ea typeface="TAN Meringue"/>
                <a:cs typeface="TAN Meringue"/>
                <a:sym typeface="TAN Meringue"/>
              </a:rPr>
              <a:t>Details</a:t>
            </a:r>
          </a:p>
          <a:p>
            <a:pPr algn="l">
              <a:lnSpc>
                <a:spcPts val="2480"/>
              </a:lnSpc>
            </a:pPr>
            <a:r>
              <a:rPr lang="en-US" sz="2000">
                <a:solidFill>
                  <a:srgbClr val="313233"/>
                </a:solidFill>
                <a:latin typeface="TAN Meringue"/>
                <a:ea typeface="TAN Meringue"/>
                <a:cs typeface="TAN Meringue"/>
                <a:sym typeface="TAN Meringue"/>
              </a:rPr>
              <a:t>Mason Building</a:t>
            </a:r>
          </a:p>
        </p:txBody>
      </p:sp>
      <p:sp>
        <p:nvSpPr>
          <p:cNvPr name="TextBox 6" id="6"/>
          <p:cNvSpPr txBox="true"/>
          <p:nvPr/>
        </p:nvSpPr>
        <p:spPr>
          <a:xfrm rot="0">
            <a:off x="624777" y="4450815"/>
            <a:ext cx="6724600" cy="3674411"/>
          </a:xfrm>
          <a:prstGeom prst="rect">
            <a:avLst/>
          </a:prstGeom>
        </p:spPr>
        <p:txBody>
          <a:bodyPr anchor="t" rtlCol="false" tIns="0" lIns="0" bIns="0" rIns="0">
            <a:spAutoFit/>
          </a:bodyPr>
          <a:lstStyle/>
          <a:p>
            <a:pPr algn="l">
              <a:lnSpc>
                <a:spcPts val="3692"/>
              </a:lnSpc>
              <a:spcBef>
                <a:spcPct val="0"/>
              </a:spcBef>
            </a:pPr>
            <a:r>
              <a:rPr lang="en-US" sz="2637">
                <a:solidFill>
                  <a:srgbClr val="000000"/>
                </a:solidFill>
                <a:latin typeface="Roboto"/>
                <a:ea typeface="Roboto"/>
                <a:cs typeface="Roboto"/>
                <a:sym typeface="Roboto"/>
              </a:rPr>
              <a:t>After its purchase by the county, the building initially served as the home of the Sheriff’s Department. Parks and Recreation also operated from this location until relocating to Sam Michaels Park. Additionally, the Jefferson County Department of Homeland Security and Emergency Management was based here before moving to Bardane.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TextBox 2" id="2"/>
          <p:cNvSpPr txBox="true"/>
          <p:nvPr/>
        </p:nvSpPr>
        <p:spPr>
          <a:xfrm rot="0">
            <a:off x="8762111" y="3103353"/>
            <a:ext cx="8717552" cy="5020167"/>
          </a:xfrm>
          <a:prstGeom prst="rect">
            <a:avLst/>
          </a:prstGeom>
        </p:spPr>
        <p:txBody>
          <a:bodyPr anchor="t" rtlCol="false" tIns="0" lIns="0" bIns="0" rIns="0">
            <a:spAutoFit/>
          </a:bodyPr>
          <a:lstStyle/>
          <a:p>
            <a:pPr algn="l">
              <a:lnSpc>
                <a:spcPts val="3647"/>
              </a:lnSpc>
            </a:pPr>
            <a:r>
              <a:rPr lang="en-US" sz="2605">
                <a:solidFill>
                  <a:srgbClr val="000000"/>
                </a:solidFill>
                <a:latin typeface="Roboto"/>
                <a:ea typeface="Roboto"/>
                <a:cs typeface="Roboto"/>
                <a:sym typeface="Roboto"/>
              </a:rPr>
              <a:t>The Smoot Building is a narrow, two-story structure with a modest but distinct historic appearance. Its upper façade features detailed cornice brackets and ornamental window hoods. The second-story windows are framed in white trim and adorned with decorative woodwork. The storefront entrance includes a recessed doorway flanked by two large display windows. Though compact in size, the building’s decorative trim and prominent front-facing windows give it a recognizable and somewhat vintage storefront character along the streetscape.</a:t>
            </a:r>
          </a:p>
          <a:p>
            <a:pPr algn="l">
              <a:lnSpc>
                <a:spcPts val="3647"/>
              </a:lnSpc>
              <a:spcBef>
                <a:spcPct val="0"/>
              </a:spcBef>
            </a:pPr>
          </a:p>
        </p:txBody>
      </p:sp>
      <p:sp>
        <p:nvSpPr>
          <p:cNvPr name="TextBox 3" id="3"/>
          <p:cNvSpPr txBox="true"/>
          <p:nvPr/>
        </p:nvSpPr>
        <p:spPr>
          <a:xfrm rot="0">
            <a:off x="7568546" y="601915"/>
            <a:ext cx="8115300" cy="1818386"/>
          </a:xfrm>
          <a:prstGeom prst="rect">
            <a:avLst/>
          </a:prstGeom>
        </p:spPr>
        <p:txBody>
          <a:bodyPr anchor="t" rtlCol="false" tIns="0" lIns="0" bIns="0" rIns="0">
            <a:spAutoFit/>
          </a:bodyPr>
          <a:lstStyle/>
          <a:p>
            <a:pPr algn="l">
              <a:lnSpc>
                <a:spcPts val="8928"/>
              </a:lnSpc>
            </a:pPr>
            <a:r>
              <a:rPr lang="en-US" sz="7200">
                <a:solidFill>
                  <a:srgbClr val="313233"/>
                </a:solidFill>
                <a:latin typeface="TAN Meringue"/>
                <a:ea typeface="TAN Meringue"/>
                <a:cs typeface="TAN Meringue"/>
                <a:sym typeface="TAN Meringue"/>
              </a:rPr>
              <a:t>Smoot Building</a:t>
            </a:r>
          </a:p>
          <a:p>
            <a:pPr algn="l">
              <a:lnSpc>
                <a:spcPts val="5456"/>
              </a:lnSpc>
            </a:pPr>
            <a:r>
              <a:rPr lang="en-US" sz="4400">
                <a:solidFill>
                  <a:srgbClr val="313233"/>
                </a:solidFill>
                <a:latin typeface="TAN Meringue"/>
                <a:ea typeface="TAN Meringue"/>
                <a:cs typeface="TAN Meringue"/>
                <a:sym typeface="TAN Meringue"/>
              </a:rPr>
              <a:t>114 E. Washington Street</a:t>
            </a:r>
          </a:p>
        </p:txBody>
      </p:sp>
      <p:sp>
        <p:nvSpPr>
          <p:cNvPr name="Freeform 4" id="4"/>
          <p:cNvSpPr/>
          <p:nvPr/>
        </p:nvSpPr>
        <p:spPr>
          <a:xfrm flipH="false" flipV="false" rot="0">
            <a:off x="435728" y="1028700"/>
            <a:ext cx="6464769" cy="8619692"/>
          </a:xfrm>
          <a:custGeom>
            <a:avLst/>
            <a:gdLst/>
            <a:ahLst/>
            <a:cxnLst/>
            <a:rect r="r" b="b" t="t" l="l"/>
            <a:pathLst>
              <a:path h="8619692" w="6464769">
                <a:moveTo>
                  <a:pt x="0" y="0"/>
                </a:moveTo>
                <a:lnTo>
                  <a:pt x="6464769" y="0"/>
                </a:lnTo>
                <a:lnTo>
                  <a:pt x="6464769" y="8619692"/>
                </a:lnTo>
                <a:lnTo>
                  <a:pt x="0" y="8619692"/>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DAGsLkDmH5I</dc:identifier>
  <dcterms:modified xsi:type="dcterms:W3CDTF">2011-08-01T06:04:30Z</dcterms:modified>
  <cp:revision>1</cp:revision>
  <dc:title>Washington Street Properties Presentation</dc:title>
</cp:coreProperties>
</file>